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0" r:id="rId4"/>
    <p:sldId id="264" r:id="rId5"/>
    <p:sldId id="259" r:id="rId6"/>
    <p:sldId id="271" r:id="rId7"/>
    <p:sldId id="258" r:id="rId8"/>
    <p:sldId id="261" r:id="rId9"/>
    <p:sldId id="262" r:id="rId10"/>
    <p:sldId id="268" r:id="rId11"/>
    <p:sldId id="263" r:id="rId12"/>
    <p:sldId id="265" r:id="rId13"/>
    <p:sldId id="270" r:id="rId14"/>
    <p:sldId id="266"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niel Rokhsar" initials="DR" lastIdx="1" clrIdx="0">
    <p:extLst>
      <p:ext uri="{19B8F6BF-5375-455C-9EA6-DF929625EA0E}">
        <p15:presenceInfo xmlns:p15="http://schemas.microsoft.com/office/powerpoint/2012/main" userId="Daniel Rokhsa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405"/>
  </p:normalViewPr>
  <p:slideViewPr>
    <p:cSldViewPr snapToGrid="0" snapToObjects="1">
      <p:cViewPr varScale="1">
        <p:scale>
          <a:sx n="102" d="100"/>
          <a:sy n="102" d="100"/>
        </p:scale>
        <p:origin x="192"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80.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AA2EE-7DD9-804F-B648-0BFB4F86F3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40D171-41F1-4444-B521-ACD62726B4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C8F05F-9520-B94D-92B6-86FF230771BA}"/>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5" name="Footer Placeholder 4">
            <a:extLst>
              <a:ext uri="{FF2B5EF4-FFF2-40B4-BE49-F238E27FC236}">
                <a16:creationId xmlns:a16="http://schemas.microsoft.com/office/drawing/2014/main" id="{E1F7E1FF-6D8B-AC44-80FF-4C5050A20F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2BCF88-89BF-CC47-96F0-451D88A6577F}"/>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2653648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5C994-7439-B44E-99FC-521ADBDB36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D4D2E0-4A53-654A-B558-996AE7B7ED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7B0EEA-84D8-E44A-BD4E-215066917809}"/>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5" name="Footer Placeholder 4">
            <a:extLst>
              <a:ext uri="{FF2B5EF4-FFF2-40B4-BE49-F238E27FC236}">
                <a16:creationId xmlns:a16="http://schemas.microsoft.com/office/drawing/2014/main" id="{62DD6C92-9B9E-BD45-9C09-D6B9A981C9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4DF2C5-096E-8F4F-8A18-68BB05293CC3}"/>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2354331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142404-69CD-4643-BFC4-2B16884ECEF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EFCBEC-3EA5-794D-803A-646C21628A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43610F-36CE-464E-841B-39DF0E31B336}"/>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5" name="Footer Placeholder 4">
            <a:extLst>
              <a:ext uri="{FF2B5EF4-FFF2-40B4-BE49-F238E27FC236}">
                <a16:creationId xmlns:a16="http://schemas.microsoft.com/office/drawing/2014/main" id="{D058637F-E4B7-9B48-8688-2029F6014D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BC610D-92B5-9D43-AD29-D840DEADAE0A}"/>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1482678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AD763-02F8-604D-ADEE-73377F1B00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97A2F0-CF40-464F-AE82-F78EA032B6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D64231-317F-484F-9B79-BD1282AB760B}"/>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5" name="Footer Placeholder 4">
            <a:extLst>
              <a:ext uri="{FF2B5EF4-FFF2-40B4-BE49-F238E27FC236}">
                <a16:creationId xmlns:a16="http://schemas.microsoft.com/office/drawing/2014/main" id="{D87E1997-9462-C84D-BCB2-81005E012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97F65D-6775-2242-9255-75EF37C0D7AF}"/>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28256910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0721C-A00F-4F4E-BC91-2D2597170FB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8FC092-2B83-FB4C-AF75-21357F1CBCD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F4846F-7AB5-9E4F-9A85-842CF4D2B94A}"/>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5" name="Footer Placeholder 4">
            <a:extLst>
              <a:ext uri="{FF2B5EF4-FFF2-40B4-BE49-F238E27FC236}">
                <a16:creationId xmlns:a16="http://schemas.microsoft.com/office/drawing/2014/main" id="{B07A9F60-F24B-744A-84A7-7378565EBF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CA448-99E9-9847-92E4-2F7F20410AD3}"/>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715427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28B17-365B-8748-8B48-A6DBC0CED7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63DDF0-F86F-1848-A563-F884594FD8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13588B7-D691-4248-A8A7-9B4A030AB88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8EB96FD-8485-FE48-8545-FD8839C1363F}"/>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6" name="Footer Placeholder 5">
            <a:extLst>
              <a:ext uri="{FF2B5EF4-FFF2-40B4-BE49-F238E27FC236}">
                <a16:creationId xmlns:a16="http://schemas.microsoft.com/office/drawing/2014/main" id="{4D7D3094-5488-E744-9A8B-8CC1896A48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6DADE1-3F09-ED44-ABB8-F80EBACF6B73}"/>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37074597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655BC-0069-C740-955E-7534A41DBF7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B15351-5031-8E41-8180-AC7D651602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08BC49-315A-834A-925A-5D7E5E2BC3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86D4F5-EA51-734B-B67D-C0E6D64450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3ACDB0-7C50-C043-88F8-139175379C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5AE979D-0639-FF4C-A991-423867FD6350}"/>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8" name="Footer Placeholder 7">
            <a:extLst>
              <a:ext uri="{FF2B5EF4-FFF2-40B4-BE49-F238E27FC236}">
                <a16:creationId xmlns:a16="http://schemas.microsoft.com/office/drawing/2014/main" id="{70AA869D-40CC-8B4A-B2DB-29A569640F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DB4139-1018-684A-A58B-319C9D2C3D29}"/>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660424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FE31E-30AB-9D44-A455-C0F92215EA5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BBBE11-425B-EB4E-A3B5-3755617A0DA4}"/>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4" name="Footer Placeholder 3">
            <a:extLst>
              <a:ext uri="{FF2B5EF4-FFF2-40B4-BE49-F238E27FC236}">
                <a16:creationId xmlns:a16="http://schemas.microsoft.com/office/drawing/2014/main" id="{587A2A06-17E7-8E48-86DD-3497D91BD5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017C9B-C781-8047-BE28-5372D508C8F2}"/>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3374502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5749FE-0E85-1D41-AF35-BB8293219615}"/>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3" name="Footer Placeholder 2">
            <a:extLst>
              <a:ext uri="{FF2B5EF4-FFF2-40B4-BE49-F238E27FC236}">
                <a16:creationId xmlns:a16="http://schemas.microsoft.com/office/drawing/2014/main" id="{62BF1FEE-B049-744F-9D4E-C22ADD6CC52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A4E956-992F-F94D-9EE5-890D05EC899F}"/>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861159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72570-6F01-A64C-8E8B-F73525ACD9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F5AB6CC-A506-1840-914E-93A1D5F84B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C68B76-C29B-E648-A84A-A5DE1FAE67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F54D67-3EEC-CF42-BB59-D2F0055EA22D}"/>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6" name="Footer Placeholder 5">
            <a:extLst>
              <a:ext uri="{FF2B5EF4-FFF2-40B4-BE49-F238E27FC236}">
                <a16:creationId xmlns:a16="http://schemas.microsoft.com/office/drawing/2014/main" id="{B5B75595-DBE7-1C44-9665-0E45B453C5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725E13-2A25-A54C-A754-37E5B36F64BE}"/>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1260026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8A138-475B-3A40-BD71-85F7C0F7DF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E729C3B-EFC4-3041-AA4E-0AF18F4B63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1927A6-855B-884B-83EB-8EC712E9AF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B0B748-A515-494F-A84F-239E4DD63E12}"/>
              </a:ext>
            </a:extLst>
          </p:cNvPr>
          <p:cNvSpPr>
            <a:spLocks noGrp="1"/>
          </p:cNvSpPr>
          <p:nvPr>
            <p:ph type="dt" sz="half" idx="10"/>
          </p:nvPr>
        </p:nvSpPr>
        <p:spPr/>
        <p:txBody>
          <a:bodyPr/>
          <a:lstStyle/>
          <a:p>
            <a:fld id="{25188B62-5A73-8D44-9D1A-63E317C85F4A}" type="datetimeFigureOut">
              <a:rPr lang="en-US" smtClean="0"/>
              <a:t>1/26/22</a:t>
            </a:fld>
            <a:endParaRPr lang="en-US"/>
          </a:p>
        </p:txBody>
      </p:sp>
      <p:sp>
        <p:nvSpPr>
          <p:cNvPr id="6" name="Footer Placeholder 5">
            <a:extLst>
              <a:ext uri="{FF2B5EF4-FFF2-40B4-BE49-F238E27FC236}">
                <a16:creationId xmlns:a16="http://schemas.microsoft.com/office/drawing/2014/main" id="{2515CC51-6DAB-F34D-B0A2-048F522C66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B7C058-12FF-FF4E-AB00-75E0C248CF2C}"/>
              </a:ext>
            </a:extLst>
          </p:cNvPr>
          <p:cNvSpPr>
            <a:spLocks noGrp="1"/>
          </p:cNvSpPr>
          <p:nvPr>
            <p:ph type="sldNum" sz="quarter" idx="12"/>
          </p:nvPr>
        </p:nvSpPr>
        <p:spPr/>
        <p:txBody>
          <a:bodyPr/>
          <a:lstStyle/>
          <a:p>
            <a:fld id="{E6D74FD2-1336-144F-B8CA-C3DF0FBD03C4}" type="slidenum">
              <a:rPr lang="en-US" smtClean="0"/>
              <a:t>‹#›</a:t>
            </a:fld>
            <a:endParaRPr lang="en-US"/>
          </a:p>
        </p:txBody>
      </p:sp>
    </p:spTree>
    <p:extLst>
      <p:ext uri="{BB962C8B-B14F-4D97-AF65-F5344CB8AC3E}">
        <p14:creationId xmlns:p14="http://schemas.microsoft.com/office/powerpoint/2010/main" val="8331612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D998B9-D8D5-FF43-88E8-80F4D4CC23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17D96B-614E-D741-A742-DBA1484EB0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35D6F8-2200-A842-B645-CAA8C0E264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188B62-5A73-8D44-9D1A-63E317C85F4A}" type="datetimeFigureOut">
              <a:rPr lang="en-US" smtClean="0"/>
              <a:t>1/26/22</a:t>
            </a:fld>
            <a:endParaRPr lang="en-US"/>
          </a:p>
        </p:txBody>
      </p:sp>
      <p:sp>
        <p:nvSpPr>
          <p:cNvPr id="5" name="Footer Placeholder 4">
            <a:extLst>
              <a:ext uri="{FF2B5EF4-FFF2-40B4-BE49-F238E27FC236}">
                <a16:creationId xmlns:a16="http://schemas.microsoft.com/office/drawing/2014/main" id="{1133AC14-3B49-B647-AD89-B0E391AF8D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B6AA18-0164-D44B-8CCC-3C8B100F42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D74FD2-1336-144F-B8CA-C3DF0FBD03C4}" type="slidenum">
              <a:rPr lang="en-US" smtClean="0"/>
              <a:t>‹#›</a:t>
            </a:fld>
            <a:endParaRPr lang="en-US"/>
          </a:p>
        </p:txBody>
      </p:sp>
    </p:spTree>
    <p:extLst>
      <p:ext uri="{BB962C8B-B14F-4D97-AF65-F5344CB8AC3E}">
        <p14:creationId xmlns:p14="http://schemas.microsoft.com/office/powerpoint/2010/main" val="21502482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80.png"/><Relationship Id="rId3" Type="http://schemas.microsoft.com/office/2007/relationships/hdphoto" Target="../media/hdphoto6.wdp"/><Relationship Id="rId7" Type="http://schemas.microsoft.com/office/2007/relationships/hdphoto" Target="../media/hdphoto8.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7.wdp"/><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75FAF-03A9-0E42-BD8E-EBB618BBC8D5}"/>
              </a:ext>
            </a:extLst>
          </p:cNvPr>
          <p:cNvSpPr>
            <a:spLocks noGrp="1"/>
          </p:cNvSpPr>
          <p:nvPr>
            <p:ph type="ctrTitle"/>
          </p:nvPr>
        </p:nvSpPr>
        <p:spPr>
          <a:xfrm>
            <a:off x="1524000" y="1122363"/>
            <a:ext cx="9144000" cy="1831852"/>
          </a:xfrm>
        </p:spPr>
        <p:txBody>
          <a:bodyPr>
            <a:normAutofit/>
          </a:bodyPr>
          <a:lstStyle/>
          <a:p>
            <a:r>
              <a:rPr lang="en-US" b="1" dirty="0">
                <a:solidFill>
                  <a:schemeClr val="accent1"/>
                </a:solidFill>
                <a:latin typeface="+mn-lt"/>
              </a:rPr>
              <a:t>Reducing dimensionality with principal components</a:t>
            </a:r>
          </a:p>
        </p:txBody>
      </p:sp>
      <p:sp>
        <p:nvSpPr>
          <p:cNvPr id="3" name="Subtitle 2">
            <a:extLst>
              <a:ext uri="{FF2B5EF4-FFF2-40B4-BE49-F238E27FC236}">
                <a16:creationId xmlns:a16="http://schemas.microsoft.com/office/drawing/2014/main" id="{C7ACBCC2-1126-2948-ACCE-8413481464EF}"/>
              </a:ext>
            </a:extLst>
          </p:cNvPr>
          <p:cNvSpPr>
            <a:spLocks noGrp="1"/>
          </p:cNvSpPr>
          <p:nvPr>
            <p:ph type="subTitle" idx="1"/>
          </p:nvPr>
        </p:nvSpPr>
        <p:spPr>
          <a:xfrm>
            <a:off x="1524000" y="4079875"/>
            <a:ext cx="9144000" cy="1655762"/>
          </a:xfrm>
        </p:spPr>
        <p:txBody>
          <a:bodyPr>
            <a:normAutofit/>
          </a:bodyPr>
          <a:lstStyle/>
          <a:p>
            <a:r>
              <a:rPr lang="en-US" sz="3200" dirty="0"/>
              <a:t>MCB 288</a:t>
            </a:r>
            <a:br>
              <a:rPr lang="en-US" sz="3200" dirty="0"/>
            </a:br>
            <a:r>
              <a:rPr lang="en-US" sz="3200" dirty="0"/>
              <a:t>Lecture 3</a:t>
            </a:r>
            <a:br>
              <a:rPr lang="en-US" sz="3200" dirty="0"/>
            </a:br>
            <a:r>
              <a:rPr lang="en-US" sz="3200" dirty="0"/>
              <a:t>26 January 2022</a:t>
            </a:r>
          </a:p>
        </p:txBody>
      </p:sp>
    </p:spTree>
    <p:extLst>
      <p:ext uri="{BB962C8B-B14F-4D97-AF65-F5344CB8AC3E}">
        <p14:creationId xmlns:p14="http://schemas.microsoft.com/office/powerpoint/2010/main" val="38221419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D972D-9938-3B4E-9F19-891C1E5F74BE}"/>
              </a:ext>
            </a:extLst>
          </p:cNvPr>
          <p:cNvSpPr>
            <a:spLocks noGrp="1"/>
          </p:cNvSpPr>
          <p:nvPr>
            <p:ph type="title"/>
          </p:nvPr>
        </p:nvSpPr>
        <p:spPr>
          <a:xfrm>
            <a:off x="838200" y="365125"/>
            <a:ext cx="10515600" cy="771697"/>
          </a:xfrm>
        </p:spPr>
        <p:txBody>
          <a:bodyPr/>
          <a:lstStyle/>
          <a:p>
            <a:r>
              <a:rPr lang="en-US" b="1" dirty="0">
                <a:solidFill>
                  <a:schemeClr val="accent1"/>
                </a:solidFill>
                <a:latin typeface="+mn-lt"/>
              </a:rPr>
              <a:t>Jargon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CB263C7-F47B-8D47-866F-ABF02457571D}"/>
                  </a:ext>
                </a:extLst>
              </p:cNvPr>
              <p:cNvSpPr>
                <a:spLocks noGrp="1"/>
              </p:cNvSpPr>
              <p:nvPr>
                <p:ph idx="1"/>
              </p:nvPr>
            </p:nvSpPr>
            <p:spPr>
              <a:xfrm>
                <a:off x="838200" y="1445741"/>
                <a:ext cx="10515600" cy="4731222"/>
              </a:xfrm>
            </p:spPr>
            <p:txBody>
              <a:bodyPr>
                <a:normAutofit/>
              </a:bodyPr>
              <a:lstStyle/>
              <a:p>
                <a:r>
                  <a:rPr lang="en-US" i="1" dirty="0"/>
                  <a:t>PC</a:t>
                </a:r>
                <a:r>
                  <a:rPr lang="en-US" baseline="-25000" dirty="0"/>
                  <a:t>1</a:t>
                </a:r>
                <a:r>
                  <a:rPr lang="en-US" dirty="0"/>
                  <a:t> = a*x</a:t>
                </a:r>
                <a:r>
                  <a:rPr lang="en-US" baseline="-25000" dirty="0"/>
                  <a:t>1</a:t>
                </a:r>
                <a:r>
                  <a:rPr lang="en-US" dirty="0"/>
                  <a:t> + b*x</a:t>
                </a:r>
                <a:r>
                  <a:rPr lang="en-US" baseline="-25000" dirty="0"/>
                  <a:t>2</a:t>
                </a:r>
                <a:r>
                  <a:rPr lang="en-US" dirty="0"/>
                  <a:t> + c*x</a:t>
                </a:r>
                <a:r>
                  <a:rPr lang="en-US" baseline="-25000" dirty="0"/>
                  <a:t>3</a:t>
                </a:r>
                <a:r>
                  <a:rPr lang="en-US" dirty="0"/>
                  <a:t> …</a:t>
                </a:r>
              </a:p>
              <a:p>
                <a:endParaRPr lang="en-US" dirty="0"/>
              </a:p>
              <a:p>
                <a:pPr>
                  <a:lnSpc>
                    <a:spcPct val="120000"/>
                  </a:lnSpc>
                </a:pPr>
                <a:r>
                  <a:rPr lang="en-US" dirty="0"/>
                  <a:t>The coefficients a, b, c, … are called </a:t>
                </a:r>
                <a:r>
                  <a:rPr lang="en-US" b="1" dirty="0"/>
                  <a:t>“loadings”</a:t>
                </a:r>
              </a:p>
              <a:p>
                <a:pPr>
                  <a:lnSpc>
                    <a:spcPct val="120000"/>
                  </a:lnSpc>
                </a:pPr>
                <a:r>
                  <a:rPr lang="en-US" dirty="0"/>
                  <a:t>Each PC has a different set of loadings, which measures the relative contribution of each x</a:t>
                </a:r>
                <a:r>
                  <a:rPr lang="en-US" baseline="-25000" dirty="0"/>
                  <a:t>1</a:t>
                </a:r>
                <a:r>
                  <a:rPr lang="en-US" dirty="0"/>
                  <a:t> to that PC.</a:t>
                </a:r>
              </a:p>
              <a:p>
                <a:pPr>
                  <a:lnSpc>
                    <a:spcPct val="120000"/>
                  </a:lnSpc>
                </a:pPr>
                <a:r>
                  <a:rPr lang="en-US" dirty="0"/>
                  <a:t>More conveniently but maybe less readable,</a:t>
                </a:r>
                <a14:m>
                  <m:oMath xmlns:m="http://schemas.openxmlformats.org/officeDocument/2006/math">
                    <m:sSub>
                      <m:sSubPr>
                        <m:ctrlPr>
                          <a:rPr lang="en-US" i="1" dirty="0">
                            <a:latin typeface="Cambria Math" panose="02040503050406030204" pitchFamily="18" charset="0"/>
                          </a:rPr>
                        </m:ctrlPr>
                      </m:sSubPr>
                      <m:e>
                        <m:r>
                          <a:rPr lang="en-US" i="1" dirty="0">
                            <a:latin typeface="Cambria Math" panose="02040503050406030204" pitchFamily="18" charset="0"/>
                          </a:rPr>
                          <m:t> </m:t>
                        </m:r>
                        <m:r>
                          <a:rPr lang="en-US" i="1" dirty="0">
                            <a:latin typeface="Cambria Math" panose="02040503050406030204" pitchFamily="18" charset="0"/>
                          </a:rPr>
                          <m:t>𝑎</m:t>
                        </m:r>
                      </m:e>
                      <m:sub>
                        <m:r>
                          <a:rPr lang="en-US" i="1" dirty="0">
                            <a:latin typeface="Cambria Math" panose="02040503050406030204" pitchFamily="18" charset="0"/>
                          </a:rPr>
                          <m:t>𝑗𝑖</m:t>
                        </m:r>
                      </m:sub>
                    </m:sSub>
                  </m:oMath>
                </a14:m>
                <a:r>
                  <a:rPr lang="en-US" dirty="0"/>
                  <a:t> is a matrix</a:t>
                </a:r>
              </a:p>
              <a:p>
                <a:pPr marL="0" indent="0">
                  <a:lnSpc>
                    <a:spcPct val="120000"/>
                  </a:lnSpc>
                  <a:buNone/>
                </a:pPr>
                <a:r>
                  <a:rPr lang="en-US" dirty="0"/>
                  <a:t>	</a:t>
                </a:r>
                <a:r>
                  <a:rPr lang="en-US" i="1" dirty="0" err="1"/>
                  <a:t>PC</a:t>
                </a:r>
                <a:r>
                  <a:rPr lang="en-US" baseline="-25000" dirty="0" err="1"/>
                  <a:t>j</a:t>
                </a:r>
                <a:r>
                  <a:rPr lang="en-US" dirty="0"/>
                  <a:t> = </a:t>
                </a:r>
                <a14:m>
                  <m:oMath xmlns:m="http://schemas.openxmlformats.org/officeDocument/2006/math">
                    <m:nary>
                      <m:naryPr>
                        <m:chr m:val="∑"/>
                        <m:ctrlPr>
                          <a:rPr lang="en-US" i="1" dirty="0" smtClean="0">
                            <a:latin typeface="Cambria Math" panose="02040503050406030204" pitchFamily="18" charset="0"/>
                          </a:rPr>
                        </m:ctrlPr>
                      </m:naryPr>
                      <m:sub>
                        <m:r>
                          <m:rPr>
                            <m:brk m:alnAt="23"/>
                          </m:rPr>
                          <a:rPr lang="en-US" b="0" i="1" dirty="0" smtClean="0">
                            <a:latin typeface="Cambria Math" panose="02040503050406030204" pitchFamily="18" charset="0"/>
                          </a:rPr>
                          <m:t>𝑗</m:t>
                        </m:r>
                        <m:r>
                          <a:rPr lang="en-US" b="0" i="1" dirty="0" smtClean="0">
                            <a:latin typeface="Cambria Math" panose="02040503050406030204" pitchFamily="18" charset="0"/>
                          </a:rPr>
                          <m:t>,</m:t>
                        </m:r>
                        <m:r>
                          <a:rPr lang="en-US" b="0" i="1" dirty="0" smtClean="0">
                            <a:latin typeface="Cambria Math" panose="02040503050406030204" pitchFamily="18" charset="0"/>
                          </a:rPr>
                          <m:t>𝑖</m:t>
                        </m:r>
                      </m:sub>
                      <m:sup/>
                      <m:e>
                        <m:sSub>
                          <m:sSubPr>
                            <m:ctrlPr>
                              <a:rPr lang="en-US" i="1" dirty="0" smtClean="0">
                                <a:latin typeface="Cambria Math" panose="02040503050406030204" pitchFamily="18" charset="0"/>
                              </a:rPr>
                            </m:ctrlPr>
                          </m:sSubPr>
                          <m:e>
                            <m:r>
                              <a:rPr lang="en-US" b="0" i="1" dirty="0" smtClean="0">
                                <a:latin typeface="Cambria Math" panose="02040503050406030204" pitchFamily="18" charset="0"/>
                              </a:rPr>
                              <m:t> </m:t>
                            </m:r>
                            <m:r>
                              <a:rPr lang="en-US" b="0" i="1" dirty="0" smtClean="0">
                                <a:latin typeface="Cambria Math" panose="02040503050406030204" pitchFamily="18" charset="0"/>
                              </a:rPr>
                              <m:t>𝑎</m:t>
                            </m:r>
                          </m:e>
                          <m:sub>
                            <m:r>
                              <a:rPr lang="en-US" b="0" i="1" dirty="0" smtClean="0">
                                <a:latin typeface="Cambria Math" panose="02040503050406030204" pitchFamily="18" charset="0"/>
                              </a:rPr>
                              <m:t>𝑗𝑖</m:t>
                            </m:r>
                          </m:sub>
                        </m:sSub>
                        <m:r>
                          <a:rPr lang="en-US" b="0" i="1" dirty="0" smtClean="0">
                            <a:latin typeface="Cambria Math" panose="02040503050406030204" pitchFamily="18" charset="0"/>
                          </a:rPr>
                          <m:t>∗</m:t>
                        </m:r>
                        <m:sSub>
                          <m:sSubPr>
                            <m:ctrlPr>
                              <a:rPr lang="en-US" i="1" dirty="0" smtClean="0">
                                <a:latin typeface="Cambria Math" panose="02040503050406030204" pitchFamily="18" charset="0"/>
                              </a:rPr>
                            </m:ctrlPr>
                          </m:sSubPr>
                          <m:e>
                            <m:r>
                              <a:rPr lang="en-US" b="0" i="1" dirty="0" smtClean="0">
                                <a:latin typeface="Cambria Math" panose="02040503050406030204" pitchFamily="18" charset="0"/>
                              </a:rPr>
                              <m:t>𝑥</m:t>
                            </m:r>
                          </m:e>
                          <m:sub>
                            <m:r>
                              <a:rPr lang="en-US" b="0" i="1" dirty="0" smtClean="0">
                                <a:latin typeface="Cambria Math" panose="02040503050406030204" pitchFamily="18" charset="0"/>
                              </a:rPr>
                              <m:t>𝑖</m:t>
                            </m:r>
                          </m:sub>
                        </m:sSub>
                        <m:r>
                          <m:rPr>
                            <m:nor/>
                          </m:rPr>
                          <a:rPr lang="en-US" dirty="0" smtClean="0"/>
                          <m:t> </m:t>
                        </m:r>
                      </m:e>
                    </m:nary>
                  </m:oMath>
                </a14:m>
                <a:endParaRPr lang="en-US" baseline="-25000" dirty="0"/>
              </a:p>
              <a:p>
                <a:pPr marL="0" indent="0">
                  <a:lnSpc>
                    <a:spcPct val="120000"/>
                  </a:lnSpc>
                  <a:buNone/>
                </a:pPr>
                <a:endParaRPr lang="en-US" dirty="0"/>
              </a:p>
            </p:txBody>
          </p:sp>
        </mc:Choice>
        <mc:Fallback>
          <p:sp>
            <p:nvSpPr>
              <p:cNvPr id="3" name="Content Placeholder 2">
                <a:extLst>
                  <a:ext uri="{FF2B5EF4-FFF2-40B4-BE49-F238E27FC236}">
                    <a16:creationId xmlns:a16="http://schemas.microsoft.com/office/drawing/2014/main" id="{CCB263C7-F47B-8D47-866F-ABF02457571D}"/>
                  </a:ext>
                </a:extLst>
              </p:cNvPr>
              <p:cNvSpPr>
                <a:spLocks noGrp="1" noRot="1" noChangeAspect="1" noMove="1" noResize="1" noEditPoints="1" noAdjustHandles="1" noChangeArrowheads="1" noChangeShapeType="1" noTextEdit="1"/>
              </p:cNvSpPr>
              <p:nvPr>
                <p:ph idx="1"/>
              </p:nvPr>
            </p:nvSpPr>
            <p:spPr>
              <a:xfrm>
                <a:off x="838200" y="1445741"/>
                <a:ext cx="10515600" cy="4731222"/>
              </a:xfrm>
              <a:blipFill>
                <a:blip r:embed="rId2"/>
                <a:stretch>
                  <a:fillRect l="-1086" t="-2139" b="-9626"/>
                </a:stretch>
              </a:blipFill>
            </p:spPr>
            <p:txBody>
              <a:bodyPr/>
              <a:lstStyle/>
              <a:p>
                <a:r>
                  <a:rPr lang="en-US">
                    <a:noFill/>
                  </a:rPr>
                  <a:t> </a:t>
                </a:r>
              </a:p>
            </p:txBody>
          </p:sp>
        </mc:Fallback>
      </mc:AlternateContent>
    </p:spTree>
    <p:extLst>
      <p:ext uri="{BB962C8B-B14F-4D97-AF65-F5344CB8AC3E}">
        <p14:creationId xmlns:p14="http://schemas.microsoft.com/office/powerpoint/2010/main" val="3960563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4260B-01AA-9A45-9385-FF21B328CCCC}"/>
              </a:ext>
            </a:extLst>
          </p:cNvPr>
          <p:cNvSpPr>
            <a:spLocks noGrp="1"/>
          </p:cNvSpPr>
          <p:nvPr>
            <p:ph type="title"/>
          </p:nvPr>
        </p:nvSpPr>
        <p:spPr/>
        <p:txBody>
          <a:bodyPr/>
          <a:lstStyle/>
          <a:p>
            <a:r>
              <a:rPr lang="en-US" b="1" dirty="0">
                <a:solidFill>
                  <a:schemeClr val="accent1"/>
                </a:solidFill>
                <a:latin typeface="+mn-lt"/>
              </a:rPr>
              <a:t>Each principal component represents some fraction of the total variance</a:t>
            </a:r>
          </a:p>
        </p:txBody>
      </p:sp>
      <p:sp>
        <p:nvSpPr>
          <p:cNvPr id="3" name="Content Placeholder 2">
            <a:extLst>
              <a:ext uri="{FF2B5EF4-FFF2-40B4-BE49-F238E27FC236}">
                <a16:creationId xmlns:a16="http://schemas.microsoft.com/office/drawing/2014/main" id="{FAF0BF59-0DA4-F148-AD47-ED75F587EFF6}"/>
              </a:ext>
            </a:extLst>
          </p:cNvPr>
          <p:cNvSpPr>
            <a:spLocks noGrp="1"/>
          </p:cNvSpPr>
          <p:nvPr>
            <p:ph idx="1"/>
          </p:nvPr>
        </p:nvSpPr>
        <p:spPr>
          <a:xfrm>
            <a:off x="5572897" y="2051221"/>
            <a:ext cx="5780903" cy="4441653"/>
          </a:xfrm>
        </p:spPr>
        <p:txBody>
          <a:bodyPr>
            <a:normAutofit fontScale="77500" lnSpcReduction="20000"/>
          </a:bodyPr>
          <a:lstStyle/>
          <a:p>
            <a:pPr>
              <a:lnSpc>
                <a:spcPct val="120000"/>
              </a:lnSpc>
            </a:pPr>
            <a:r>
              <a:rPr lang="en-US" sz="3100" dirty="0"/>
              <a:t>If we keep only PC1, then we are essentially setting all the other coordinates to zero.</a:t>
            </a:r>
          </a:p>
          <a:p>
            <a:pPr>
              <a:lnSpc>
                <a:spcPct val="120000"/>
              </a:lnSpc>
            </a:pPr>
            <a:r>
              <a:rPr lang="en-US" sz="3100" dirty="0"/>
              <a:t>This is like collapsing data from the other directions onto the purple line.</a:t>
            </a:r>
          </a:p>
          <a:p>
            <a:pPr>
              <a:lnSpc>
                <a:spcPct val="120000"/>
              </a:lnSpc>
            </a:pPr>
            <a:r>
              <a:rPr lang="en-US" sz="3100" dirty="0"/>
              <a:t>Keeps a fraction of the total original variance (which is reported by the software)</a:t>
            </a:r>
          </a:p>
          <a:p>
            <a:pPr>
              <a:lnSpc>
                <a:spcPct val="120000"/>
              </a:lnSpc>
            </a:pPr>
            <a:r>
              <a:rPr lang="en-US" sz="3100" dirty="0"/>
              <a:t>[compare with our discussion of “variance explained” in linear regression.]</a:t>
            </a:r>
          </a:p>
          <a:p>
            <a:endParaRPr lang="en-US" dirty="0"/>
          </a:p>
        </p:txBody>
      </p:sp>
      <p:pic>
        <p:nvPicPr>
          <p:cNvPr id="4" name="Content Placeholder 4">
            <a:extLst>
              <a:ext uri="{FF2B5EF4-FFF2-40B4-BE49-F238E27FC236}">
                <a16:creationId xmlns:a16="http://schemas.microsoft.com/office/drawing/2014/main" id="{4038B7FB-A501-DE45-BA8F-28F7F686069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574307" y="1936840"/>
            <a:ext cx="4420164" cy="4351338"/>
          </a:xfrm>
          <a:prstGeom prst="rect">
            <a:avLst/>
          </a:prstGeom>
        </p:spPr>
      </p:pic>
      <p:cxnSp>
        <p:nvCxnSpPr>
          <p:cNvPr id="5" name="Straight Connector 4">
            <a:extLst>
              <a:ext uri="{FF2B5EF4-FFF2-40B4-BE49-F238E27FC236}">
                <a16:creationId xmlns:a16="http://schemas.microsoft.com/office/drawing/2014/main" id="{CE726B80-500F-3E42-AD8A-260039AD85D7}"/>
              </a:ext>
            </a:extLst>
          </p:cNvPr>
          <p:cNvCxnSpPr/>
          <p:nvPr/>
        </p:nvCxnSpPr>
        <p:spPr>
          <a:xfrm>
            <a:off x="2051220" y="3274540"/>
            <a:ext cx="1692876" cy="1272746"/>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045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CCDA4-915C-8442-81A7-1623597D1ED9}"/>
              </a:ext>
            </a:extLst>
          </p:cNvPr>
          <p:cNvSpPr>
            <a:spLocks noGrp="1"/>
          </p:cNvSpPr>
          <p:nvPr>
            <p:ph type="title"/>
          </p:nvPr>
        </p:nvSpPr>
        <p:spPr>
          <a:xfrm>
            <a:off x="8822723" y="365125"/>
            <a:ext cx="3044379" cy="3564324"/>
          </a:xfrm>
        </p:spPr>
        <p:txBody>
          <a:bodyPr>
            <a:noAutofit/>
          </a:bodyPr>
          <a:lstStyle/>
          <a:p>
            <a:pPr algn="ctr"/>
            <a:r>
              <a:rPr lang="en-US" sz="3200" b="1" dirty="0">
                <a:solidFill>
                  <a:schemeClr val="accent1"/>
                </a:solidFill>
                <a:latin typeface="+mn-lt"/>
              </a:rPr>
              <a:t>“Genes mirror geography” </a:t>
            </a:r>
            <a:r>
              <a:rPr lang="en-US" sz="3200" b="1" dirty="0" err="1">
                <a:solidFill>
                  <a:schemeClr val="accent1"/>
                </a:solidFill>
                <a:latin typeface="+mn-lt"/>
              </a:rPr>
              <a:t>Novembre</a:t>
            </a:r>
            <a:r>
              <a:rPr lang="en-US" sz="3200" b="1" dirty="0">
                <a:solidFill>
                  <a:schemeClr val="accent1"/>
                </a:solidFill>
                <a:latin typeface="+mn-lt"/>
              </a:rPr>
              <a:t> </a:t>
            </a:r>
            <a:r>
              <a:rPr lang="en-US" sz="3200" b="1" i="1" dirty="0">
                <a:solidFill>
                  <a:schemeClr val="accent1"/>
                </a:solidFill>
                <a:latin typeface="+mn-lt"/>
              </a:rPr>
              <a:t>et al</a:t>
            </a:r>
            <a:r>
              <a:rPr lang="en-US" sz="3200" b="1" dirty="0">
                <a:solidFill>
                  <a:schemeClr val="accent1"/>
                </a:solidFill>
                <a:latin typeface="+mn-lt"/>
              </a:rPr>
              <a:t>., </a:t>
            </a:r>
            <a:r>
              <a:rPr lang="en-US" sz="3200" b="1" i="1" dirty="0">
                <a:solidFill>
                  <a:schemeClr val="accent1"/>
                </a:solidFill>
                <a:latin typeface="+mn-lt"/>
              </a:rPr>
              <a:t>Nature</a:t>
            </a:r>
            <a:r>
              <a:rPr lang="en-US" sz="3200" b="1" dirty="0">
                <a:solidFill>
                  <a:schemeClr val="accent1"/>
                </a:solidFill>
                <a:latin typeface="+mn-lt"/>
              </a:rPr>
              <a:t>, 2008</a:t>
            </a:r>
          </a:p>
        </p:txBody>
      </p:sp>
      <p:pic>
        <p:nvPicPr>
          <p:cNvPr id="5" name="Content Placeholder 4">
            <a:extLst>
              <a:ext uri="{FF2B5EF4-FFF2-40B4-BE49-F238E27FC236}">
                <a16:creationId xmlns:a16="http://schemas.microsoft.com/office/drawing/2014/main" id="{E89E007B-9BBC-AA44-ABE3-A447CDDDAB49}"/>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r="1486"/>
          <a:stretch/>
        </p:blipFill>
        <p:spPr>
          <a:xfrm>
            <a:off x="556054" y="587130"/>
            <a:ext cx="7797114" cy="5683739"/>
          </a:xfrm>
        </p:spPr>
      </p:pic>
      <p:sp>
        <p:nvSpPr>
          <p:cNvPr id="6" name="Rectangle 5">
            <a:extLst>
              <a:ext uri="{FF2B5EF4-FFF2-40B4-BE49-F238E27FC236}">
                <a16:creationId xmlns:a16="http://schemas.microsoft.com/office/drawing/2014/main" id="{DF918344-8D15-E945-AAE0-3DE1CD7E8387}"/>
              </a:ext>
            </a:extLst>
          </p:cNvPr>
          <p:cNvSpPr/>
          <p:nvPr/>
        </p:nvSpPr>
        <p:spPr>
          <a:xfrm>
            <a:off x="7463481" y="4151454"/>
            <a:ext cx="1359243" cy="2447054"/>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993974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4F47E-AD45-4F41-9CEA-5F8FD7C82982}"/>
              </a:ext>
            </a:extLst>
          </p:cNvPr>
          <p:cNvSpPr>
            <a:spLocks noGrp="1"/>
          </p:cNvSpPr>
          <p:nvPr>
            <p:ph type="title"/>
          </p:nvPr>
        </p:nvSpPr>
        <p:spPr>
          <a:xfrm>
            <a:off x="359964" y="353668"/>
            <a:ext cx="3674026" cy="1977549"/>
          </a:xfrm>
        </p:spPr>
        <p:txBody>
          <a:bodyPr>
            <a:noAutofit/>
          </a:bodyPr>
          <a:lstStyle/>
          <a:p>
            <a:r>
              <a:rPr lang="en-US" sz="2400" b="1" dirty="0">
                <a:solidFill>
                  <a:schemeClr val="accent1"/>
                </a:solidFill>
                <a:latin typeface="+mn-lt"/>
              </a:rPr>
              <a:t>Gene expression in adipose tissue of initially obese individuals before and after weight loss, and after long-term weight management with low calorie diet (LCD)</a:t>
            </a:r>
          </a:p>
        </p:txBody>
      </p:sp>
      <p:pic>
        <p:nvPicPr>
          <p:cNvPr id="5" name="Content Placeholder 4">
            <a:extLst>
              <a:ext uri="{FF2B5EF4-FFF2-40B4-BE49-F238E27FC236}">
                <a16:creationId xmlns:a16="http://schemas.microsoft.com/office/drawing/2014/main" id="{C421C87B-807D-2B45-868B-B7C5C3DDDDD4}"/>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279951" y="2415484"/>
            <a:ext cx="3517680" cy="3338512"/>
          </a:xfrm>
        </p:spPr>
      </p:pic>
      <p:pic>
        <p:nvPicPr>
          <p:cNvPr id="7" name="Picture 6">
            <a:extLst>
              <a:ext uri="{FF2B5EF4-FFF2-40B4-BE49-F238E27FC236}">
                <a16:creationId xmlns:a16="http://schemas.microsoft.com/office/drawing/2014/main" id="{6064D081-1D98-D24A-89E1-C683E2F888E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8192530" y="3559239"/>
            <a:ext cx="3528645" cy="3156357"/>
          </a:xfrm>
          <a:prstGeom prst="rect">
            <a:avLst/>
          </a:prstGeom>
        </p:spPr>
      </p:pic>
      <p:pic>
        <p:nvPicPr>
          <p:cNvPr id="9" name="Picture 8">
            <a:extLst>
              <a:ext uri="{FF2B5EF4-FFF2-40B4-BE49-F238E27FC236}">
                <a16:creationId xmlns:a16="http://schemas.microsoft.com/office/drawing/2014/main" id="{2BF1A80F-7EDE-014E-BA7A-D1398CC461F4}"/>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50000"/>
                    </a14:imgEffect>
                  </a14:imgLayer>
                </a14:imgProps>
              </a:ext>
            </a:extLst>
          </a:blip>
          <a:stretch>
            <a:fillRect/>
          </a:stretch>
        </p:blipFill>
        <p:spPr>
          <a:xfrm>
            <a:off x="8376802" y="128819"/>
            <a:ext cx="3344373" cy="3430420"/>
          </a:xfrm>
          <a:prstGeom prst="rect">
            <a:avLst/>
          </a:prstGeom>
        </p:spPr>
      </p:pic>
      <p:sp>
        <p:nvSpPr>
          <p:cNvPr id="10" name="TextBox 9">
            <a:extLst>
              <a:ext uri="{FF2B5EF4-FFF2-40B4-BE49-F238E27FC236}">
                <a16:creationId xmlns:a16="http://schemas.microsoft.com/office/drawing/2014/main" id="{17AB9E14-F97D-DF48-89A0-84C0CE764C4D}"/>
              </a:ext>
            </a:extLst>
          </p:cNvPr>
          <p:cNvSpPr txBox="1"/>
          <p:nvPr/>
        </p:nvSpPr>
        <p:spPr>
          <a:xfrm>
            <a:off x="470825" y="5753996"/>
            <a:ext cx="7202721" cy="923330"/>
          </a:xfrm>
          <a:prstGeom prst="rect">
            <a:avLst/>
          </a:prstGeom>
          <a:noFill/>
        </p:spPr>
        <p:txBody>
          <a:bodyPr wrap="square" rtlCol="0">
            <a:spAutoFit/>
          </a:bodyPr>
          <a:lstStyle/>
          <a:p>
            <a:r>
              <a:rPr lang="en-US" dirty="0"/>
              <a:t>Group project for course at Georgia Tech. https://</a:t>
            </a:r>
            <a:r>
              <a:rPr lang="en-US" dirty="0" err="1"/>
              <a:t>gtbinf.wordpress.com</a:t>
            </a:r>
            <a:r>
              <a:rPr lang="en-US" dirty="0"/>
              <a:t>/2012/10/19/differential-gene-expression-in-adipose-tissue-as-an-effect-of-dietary-changes/</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FA35B404-2912-FC4C-9A4F-98BD45657DB8}"/>
                  </a:ext>
                </a:extLst>
              </p:cNvPr>
              <p:cNvSpPr txBox="1"/>
              <p:nvPr/>
            </p:nvSpPr>
            <p:spPr>
              <a:xfrm>
                <a:off x="4443252" y="357300"/>
                <a:ext cx="3287928" cy="5355312"/>
              </a:xfrm>
              <a:prstGeom prst="rect">
                <a:avLst/>
              </a:prstGeom>
              <a:noFill/>
              <a:ln w="47625">
                <a:solidFill>
                  <a:schemeClr val="accent1"/>
                </a:solidFill>
              </a:ln>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𝑖</m:t>
                      </m:r>
                      <m:r>
                        <a:rPr lang="en-US" b="0" i="1" smtClean="0">
                          <a:latin typeface="Cambria Math" panose="02040503050406030204" pitchFamily="18" charset="0"/>
                        </a:rPr>
                        <m:t>=1…26 </m:t>
                      </m:r>
                      <m:r>
                        <a:rPr lang="en-US" b="0" i="1" smtClean="0">
                          <a:latin typeface="Cambria Math" panose="02040503050406030204" pitchFamily="18" charset="0"/>
                        </a:rPr>
                        <m:t>𝑖𝑛𝑑𝑖𝑣𝑖𝑑𝑎𝑙𝑠</m:t>
                      </m:r>
                    </m:oMath>
                  </m:oMathPara>
                </a14:m>
                <a:endParaRPr lang="en-US" b="0" dirty="0"/>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𝑀</m:t>
                      </m:r>
                      <m:r>
                        <a:rPr lang="en-US" b="0" i="1" smtClean="0">
                          <a:latin typeface="Cambria Math" panose="02040503050406030204" pitchFamily="18" charset="0"/>
                        </a:rPr>
                        <m:t>=</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𝑔𝑒𝑛𝑒𝑠</m:t>
                      </m:r>
                    </m:oMath>
                  </m:oMathPara>
                </a14:m>
                <a:endParaRPr lang="en-US" dirty="0"/>
              </a:p>
              <a:p>
                <a:endParaRPr lang="en-US" dirty="0"/>
              </a:p>
              <a:p>
                <a:r>
                  <a:rPr lang="en-US" dirty="0"/>
                  <a:t>In this study they first extracted genes that were differentially expressed between at least one pair of conditions.  So M is already reduced to those that are not significantly variable among groups.</a:t>
                </a:r>
              </a:p>
              <a:p>
                <a:endParaRPr lang="en-US" dirty="0"/>
              </a:p>
              <a:p>
                <a:r>
                  <a:rPr lang="en-US" dirty="0"/>
                  <a:t>Using these ~few hundred genes, the individuals can be largely separated using PC1 and 2</a:t>
                </a:r>
              </a:p>
              <a:p>
                <a:endParaRPr lang="en-US" dirty="0"/>
              </a:p>
              <a:p>
                <a:r>
                  <a:rPr lang="en-US" dirty="0"/>
                  <a:t>PC1 is about separating short-term (WL) vs. long-term (WM) effect.  PC2 separated obese vs. two types of not-obese</a:t>
                </a:r>
              </a:p>
            </p:txBody>
          </p:sp>
        </mc:Choice>
        <mc:Fallback xmlns="">
          <p:sp>
            <p:nvSpPr>
              <p:cNvPr id="11" name="TextBox 10">
                <a:extLst>
                  <a:ext uri="{FF2B5EF4-FFF2-40B4-BE49-F238E27FC236}">
                    <a16:creationId xmlns:a16="http://schemas.microsoft.com/office/drawing/2014/main" id="{FA35B404-2912-FC4C-9A4F-98BD45657DB8}"/>
                  </a:ext>
                </a:extLst>
              </p:cNvPr>
              <p:cNvSpPr txBox="1">
                <a:spLocks noRot="1" noChangeAspect="1" noMove="1" noResize="1" noEditPoints="1" noAdjustHandles="1" noChangeArrowheads="1" noChangeShapeType="1" noTextEdit="1"/>
              </p:cNvSpPr>
              <p:nvPr/>
            </p:nvSpPr>
            <p:spPr>
              <a:xfrm>
                <a:off x="4443252" y="357300"/>
                <a:ext cx="3287928" cy="5355312"/>
              </a:xfrm>
              <a:prstGeom prst="rect">
                <a:avLst/>
              </a:prstGeom>
              <a:blipFill>
                <a:blip r:embed="rId8"/>
                <a:stretch>
                  <a:fillRect l="-1141" r="-1901" b="-704"/>
                </a:stretch>
              </a:blipFill>
              <a:ln w="47625">
                <a:solidFill>
                  <a:schemeClr val="accent1"/>
                </a:solidFill>
              </a:ln>
            </p:spPr>
            <p:txBody>
              <a:bodyPr/>
              <a:lstStyle/>
              <a:p>
                <a:r>
                  <a:rPr lang="en-US">
                    <a:noFill/>
                  </a:rPr>
                  <a:t> </a:t>
                </a:r>
              </a:p>
            </p:txBody>
          </p:sp>
        </mc:Fallback>
      </mc:AlternateContent>
    </p:spTree>
    <p:extLst>
      <p:ext uri="{BB962C8B-B14F-4D97-AF65-F5344CB8AC3E}">
        <p14:creationId xmlns:p14="http://schemas.microsoft.com/office/powerpoint/2010/main" val="2925979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EDAF1-BCF1-BB43-A1A3-AFDD3633517F}"/>
              </a:ext>
            </a:extLst>
          </p:cNvPr>
          <p:cNvSpPr>
            <a:spLocks noGrp="1"/>
          </p:cNvSpPr>
          <p:nvPr>
            <p:ph type="title"/>
          </p:nvPr>
        </p:nvSpPr>
        <p:spPr/>
        <p:txBody>
          <a:bodyPr>
            <a:normAutofit/>
          </a:bodyPr>
          <a:lstStyle/>
          <a:p>
            <a:r>
              <a:rPr lang="en-US" b="1" dirty="0">
                <a:solidFill>
                  <a:schemeClr val="accent1"/>
                </a:solidFill>
                <a:latin typeface="+mn-lt"/>
              </a:rPr>
              <a:t>Can also be used as a noise-filtering process with high-dimensional data</a:t>
            </a:r>
          </a:p>
        </p:txBody>
      </p:sp>
      <p:sp>
        <p:nvSpPr>
          <p:cNvPr id="3" name="Content Placeholder 2">
            <a:extLst>
              <a:ext uri="{FF2B5EF4-FFF2-40B4-BE49-F238E27FC236}">
                <a16:creationId xmlns:a16="http://schemas.microsoft.com/office/drawing/2014/main" id="{411ED7D1-3EF1-FE4F-9887-030432AE37FE}"/>
              </a:ext>
            </a:extLst>
          </p:cNvPr>
          <p:cNvSpPr>
            <a:spLocks noGrp="1"/>
          </p:cNvSpPr>
          <p:nvPr>
            <p:ph idx="1"/>
          </p:nvPr>
        </p:nvSpPr>
        <p:spPr>
          <a:xfrm>
            <a:off x="1350666" y="1885915"/>
            <a:ext cx="9290538" cy="4351338"/>
          </a:xfrm>
        </p:spPr>
        <p:txBody>
          <a:bodyPr>
            <a:normAutofit/>
          </a:bodyPr>
          <a:lstStyle/>
          <a:p>
            <a:r>
              <a:rPr lang="en-US" i="1" dirty="0"/>
              <a:t>PC</a:t>
            </a:r>
            <a:r>
              <a:rPr lang="en-US" baseline="-25000" dirty="0"/>
              <a:t>1</a:t>
            </a:r>
            <a:r>
              <a:rPr lang="en-US" dirty="0"/>
              <a:t> = a*x</a:t>
            </a:r>
            <a:r>
              <a:rPr lang="en-US" baseline="-25000" dirty="0"/>
              <a:t>1</a:t>
            </a:r>
            <a:r>
              <a:rPr lang="en-US" dirty="0"/>
              <a:t> + b*x</a:t>
            </a:r>
            <a:r>
              <a:rPr lang="en-US" baseline="-25000" dirty="0"/>
              <a:t>2</a:t>
            </a:r>
            <a:r>
              <a:rPr lang="en-US" dirty="0"/>
              <a:t> + c*x</a:t>
            </a:r>
            <a:r>
              <a:rPr lang="en-US" baseline="-25000" dirty="0"/>
              <a:t>3</a:t>
            </a:r>
            <a:r>
              <a:rPr lang="en-US" dirty="0"/>
              <a:t> ….</a:t>
            </a:r>
          </a:p>
          <a:p>
            <a:r>
              <a:rPr lang="en-US" dirty="0"/>
              <a:t>If x</a:t>
            </a:r>
            <a:r>
              <a:rPr lang="en-US" baseline="-25000" dirty="0"/>
              <a:t>1</a:t>
            </a:r>
            <a:r>
              <a:rPr lang="en-US" dirty="0"/>
              <a:t>, x</a:t>
            </a:r>
            <a:r>
              <a:rPr lang="en-US" baseline="-25000" dirty="0"/>
              <a:t>2</a:t>
            </a:r>
            <a:r>
              <a:rPr lang="en-US" dirty="0"/>
              <a:t>, x</a:t>
            </a:r>
            <a:r>
              <a:rPr lang="en-US" baseline="-25000" dirty="0"/>
              <a:t>3</a:t>
            </a:r>
            <a:r>
              <a:rPr lang="en-US" dirty="0"/>
              <a:t>, … are driven by a few underlying control variables, but each have their own independent noise, then PCA has the effect of averaging over this noise.</a:t>
            </a:r>
          </a:p>
          <a:p>
            <a:r>
              <a:rPr lang="en-US" dirty="0"/>
              <a:t>Assumes: </a:t>
            </a:r>
          </a:p>
          <a:p>
            <a:pPr lvl="1"/>
            <a:r>
              <a:rPr lang="en-US" dirty="0"/>
              <a:t>Major source of variation is due to a relatively small number of “signals” that are extracted by first few PCs.</a:t>
            </a:r>
          </a:p>
          <a:p>
            <a:pPr lvl="1"/>
            <a:r>
              <a:rPr lang="en-US" dirty="0"/>
              <a:t>Remaining variation is random uncorrelated noise.</a:t>
            </a:r>
          </a:p>
          <a:p>
            <a:r>
              <a:rPr lang="en-US" dirty="0"/>
              <a:t>(We’ll see example of this in the workbook)</a:t>
            </a:r>
          </a:p>
          <a:p>
            <a:endParaRPr lang="en-US" dirty="0"/>
          </a:p>
        </p:txBody>
      </p:sp>
    </p:spTree>
    <p:extLst>
      <p:ext uri="{BB962C8B-B14F-4D97-AF65-F5344CB8AC3E}">
        <p14:creationId xmlns:p14="http://schemas.microsoft.com/office/powerpoint/2010/main" val="28281946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782B9-1DEB-D944-A82E-CF2DA3B6CCB9}"/>
              </a:ext>
            </a:extLst>
          </p:cNvPr>
          <p:cNvSpPr>
            <a:spLocks noGrp="1"/>
          </p:cNvSpPr>
          <p:nvPr>
            <p:ph type="title"/>
          </p:nvPr>
        </p:nvSpPr>
        <p:spPr/>
        <p:txBody>
          <a:bodyPr/>
          <a:lstStyle/>
          <a:p>
            <a:r>
              <a:rPr lang="en-US" b="1" dirty="0">
                <a:solidFill>
                  <a:schemeClr val="accent1"/>
                </a:solidFill>
                <a:latin typeface="+mn-lt"/>
              </a:rPr>
              <a:t>Summary</a:t>
            </a:r>
          </a:p>
        </p:txBody>
      </p:sp>
      <p:sp>
        <p:nvSpPr>
          <p:cNvPr id="3" name="Content Placeholder 2">
            <a:extLst>
              <a:ext uri="{FF2B5EF4-FFF2-40B4-BE49-F238E27FC236}">
                <a16:creationId xmlns:a16="http://schemas.microsoft.com/office/drawing/2014/main" id="{442A1A3E-A22A-2443-A836-0CFD82A92AE8}"/>
              </a:ext>
            </a:extLst>
          </p:cNvPr>
          <p:cNvSpPr>
            <a:spLocks noGrp="1"/>
          </p:cNvSpPr>
          <p:nvPr>
            <p:ph idx="1"/>
          </p:nvPr>
        </p:nvSpPr>
        <p:spPr/>
        <p:txBody>
          <a:bodyPr>
            <a:normAutofit fontScale="92500" lnSpcReduction="10000"/>
          </a:bodyPr>
          <a:lstStyle/>
          <a:p>
            <a:r>
              <a:rPr lang="en-US" b="1" dirty="0"/>
              <a:t>Principal components </a:t>
            </a:r>
            <a:r>
              <a:rPr lang="en-US" dirty="0"/>
              <a:t>is a way of partitioning the variance in a high-dimensional data by linear combinations of the original dataset</a:t>
            </a:r>
          </a:p>
          <a:p>
            <a:r>
              <a:rPr lang="en-US" dirty="0"/>
              <a:t>It amounts to rotation/stretching of the data, and is just another way of rewriting the original dataset (no loss of information)</a:t>
            </a:r>
          </a:p>
          <a:p>
            <a:r>
              <a:rPr lang="en-US" dirty="0"/>
              <a:t>But often the first few (or even few hundred) PC’s contain most of the variation in the dataset, and the remainder can be considered “noise” (or at least less important signal for explaining variance in data)</a:t>
            </a:r>
          </a:p>
          <a:p>
            <a:r>
              <a:rPr lang="en-US" dirty="0"/>
              <a:t>Loadings can focus your attention on combinations of original data variables that are correlated.</a:t>
            </a:r>
          </a:p>
          <a:p>
            <a:r>
              <a:rPr lang="en-US" dirty="0"/>
              <a:t>Often a starting point for working with high dimensional datasets. “Dimension reduction”</a:t>
            </a:r>
          </a:p>
        </p:txBody>
      </p:sp>
    </p:spTree>
    <p:extLst>
      <p:ext uri="{BB962C8B-B14F-4D97-AF65-F5344CB8AC3E}">
        <p14:creationId xmlns:p14="http://schemas.microsoft.com/office/powerpoint/2010/main" val="2959477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F821B-03C3-FB40-BA47-031B610F07B1}"/>
              </a:ext>
            </a:extLst>
          </p:cNvPr>
          <p:cNvSpPr>
            <a:spLocks noGrp="1"/>
          </p:cNvSpPr>
          <p:nvPr>
            <p:ph type="title"/>
          </p:nvPr>
        </p:nvSpPr>
        <p:spPr/>
        <p:txBody>
          <a:bodyPr/>
          <a:lstStyle/>
          <a:p>
            <a:r>
              <a:rPr lang="en-US" b="1" dirty="0">
                <a:solidFill>
                  <a:schemeClr val="accent1"/>
                </a:solidFill>
                <a:latin typeface="+mn-lt"/>
              </a:rPr>
              <a:t>General problem</a:t>
            </a:r>
          </a:p>
        </p:txBody>
      </p:sp>
      <p:sp>
        <p:nvSpPr>
          <p:cNvPr id="3" name="Content Placeholder 2">
            <a:extLst>
              <a:ext uri="{FF2B5EF4-FFF2-40B4-BE49-F238E27FC236}">
                <a16:creationId xmlns:a16="http://schemas.microsoft.com/office/drawing/2014/main" id="{743D687A-E84E-0E41-B56D-3D2CF3FB6601}"/>
              </a:ext>
            </a:extLst>
          </p:cNvPr>
          <p:cNvSpPr>
            <a:spLocks noGrp="1"/>
          </p:cNvSpPr>
          <p:nvPr>
            <p:ph idx="1"/>
          </p:nvPr>
        </p:nvSpPr>
        <p:spPr/>
        <p:txBody>
          <a:bodyPr>
            <a:normAutofit lnSpcReduction="10000"/>
          </a:bodyPr>
          <a:lstStyle/>
          <a:p>
            <a:r>
              <a:rPr lang="en-US" dirty="0"/>
              <a:t>Last time: linear regression: y depends on x (or maybe x</a:t>
            </a:r>
            <a:r>
              <a:rPr lang="en-US" baseline="-25000" dirty="0"/>
              <a:t>1</a:t>
            </a:r>
            <a:r>
              <a:rPr lang="en-US" dirty="0"/>
              <a:t>, x</a:t>
            </a:r>
            <a:r>
              <a:rPr lang="en-US" baseline="-25000" dirty="0"/>
              <a:t>2</a:t>
            </a:r>
            <a:r>
              <a:rPr lang="en-US" dirty="0"/>
              <a:t>, x</a:t>
            </a:r>
            <a:r>
              <a:rPr lang="en-US" baseline="-25000" dirty="0"/>
              <a:t>3</a:t>
            </a:r>
            <a:r>
              <a:rPr lang="en-US" dirty="0"/>
              <a:t> …)</a:t>
            </a:r>
          </a:p>
          <a:p>
            <a:r>
              <a:rPr lang="en-US" dirty="0"/>
              <a:t>We often encounter a general problem:</a:t>
            </a:r>
          </a:p>
          <a:p>
            <a:pPr lvl="1"/>
            <a:r>
              <a:rPr lang="en-US" dirty="0"/>
              <a:t>A large number of variables x</a:t>
            </a:r>
            <a:r>
              <a:rPr lang="en-US" sz="2800" baseline="-25000" dirty="0"/>
              <a:t>1</a:t>
            </a:r>
            <a:r>
              <a:rPr lang="en-US" dirty="0"/>
              <a:t>, x</a:t>
            </a:r>
            <a:r>
              <a:rPr lang="en-US" sz="2800" baseline="-25000" dirty="0"/>
              <a:t>2</a:t>
            </a:r>
            <a:r>
              <a:rPr lang="en-US" dirty="0"/>
              <a:t>, x</a:t>
            </a:r>
            <a:r>
              <a:rPr lang="en-US" sz="2800" baseline="-25000" dirty="0"/>
              <a:t>3</a:t>
            </a:r>
            <a:r>
              <a:rPr lang="en-US" dirty="0"/>
              <a:t>, … that are not independent of each other</a:t>
            </a:r>
          </a:p>
          <a:p>
            <a:pPr lvl="1"/>
            <a:r>
              <a:rPr lang="en-US" dirty="0"/>
              <a:t>Example: BMI and blood pressure in diabetes example.</a:t>
            </a:r>
          </a:p>
          <a:p>
            <a:r>
              <a:rPr lang="en-US" dirty="0"/>
              <a:t>But also: </a:t>
            </a:r>
          </a:p>
          <a:p>
            <a:pPr lvl="1">
              <a:lnSpc>
                <a:spcPct val="110000"/>
              </a:lnSpc>
            </a:pPr>
            <a:r>
              <a:rPr lang="en-US" dirty="0"/>
              <a:t>in gene expression studies, many genes belong to groups that are coordinately expressed (e.g., those coding proteins of the ribosome).  </a:t>
            </a:r>
          </a:p>
          <a:p>
            <a:pPr lvl="1">
              <a:lnSpc>
                <a:spcPct val="110000"/>
              </a:lnSpc>
            </a:pPr>
            <a:r>
              <a:rPr lang="en-US" dirty="0"/>
              <a:t>So the ”information” in the expression levels of N=6000 yeast genes or N=15,000 fly genes is really contained in far fewer numbers (maybe one for each “module”)</a:t>
            </a:r>
          </a:p>
        </p:txBody>
      </p:sp>
    </p:spTree>
    <p:extLst>
      <p:ext uri="{BB962C8B-B14F-4D97-AF65-F5344CB8AC3E}">
        <p14:creationId xmlns:p14="http://schemas.microsoft.com/office/powerpoint/2010/main" val="1035583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981B9-043F-704B-9B57-C258E4E161F3}"/>
              </a:ext>
            </a:extLst>
          </p:cNvPr>
          <p:cNvSpPr>
            <a:spLocks noGrp="1"/>
          </p:cNvSpPr>
          <p:nvPr>
            <p:ph type="title"/>
          </p:nvPr>
        </p:nvSpPr>
        <p:spPr>
          <a:xfrm>
            <a:off x="838200" y="365125"/>
            <a:ext cx="10515600" cy="969405"/>
          </a:xfrm>
        </p:spPr>
        <p:txBody>
          <a:bodyPr/>
          <a:lstStyle/>
          <a:p>
            <a:r>
              <a:rPr lang="en-US" b="1" dirty="0">
                <a:solidFill>
                  <a:schemeClr val="accent1"/>
                </a:solidFill>
                <a:latin typeface="+mn-lt"/>
              </a:rPr>
              <a:t>Another example:</a:t>
            </a:r>
          </a:p>
        </p:txBody>
      </p:sp>
      <p:sp>
        <p:nvSpPr>
          <p:cNvPr id="3" name="Content Placeholder 2">
            <a:extLst>
              <a:ext uri="{FF2B5EF4-FFF2-40B4-BE49-F238E27FC236}">
                <a16:creationId xmlns:a16="http://schemas.microsoft.com/office/drawing/2014/main" id="{753B63B8-B759-D74A-9FF4-722A849CD281}"/>
              </a:ext>
            </a:extLst>
          </p:cNvPr>
          <p:cNvSpPr>
            <a:spLocks noGrp="1"/>
          </p:cNvSpPr>
          <p:nvPr>
            <p:ph idx="1"/>
          </p:nvPr>
        </p:nvSpPr>
        <p:spPr>
          <a:xfrm>
            <a:off x="838200" y="1569307"/>
            <a:ext cx="10515600" cy="5128054"/>
          </a:xfrm>
        </p:spPr>
        <p:txBody>
          <a:bodyPr>
            <a:normAutofit/>
          </a:bodyPr>
          <a:lstStyle/>
          <a:p>
            <a:r>
              <a:rPr lang="en-US" dirty="0"/>
              <a:t>Genetic variation among individuals</a:t>
            </a:r>
          </a:p>
          <a:p>
            <a:pPr lvl="1"/>
            <a:r>
              <a:rPr lang="en-US" dirty="0"/>
              <a:t>Each variable locus in genome has two alleles, call them “0” and “1”</a:t>
            </a:r>
          </a:p>
          <a:p>
            <a:pPr lvl="1"/>
            <a:r>
              <a:rPr lang="en-US" dirty="0"/>
              <a:t>Three possible genotypes 	</a:t>
            </a:r>
          </a:p>
          <a:p>
            <a:pPr marL="457200" lvl="1" indent="0">
              <a:buNone/>
            </a:pPr>
            <a:r>
              <a:rPr lang="en-US" dirty="0"/>
              <a:t>			“0/0” – encode this as “0”</a:t>
            </a:r>
          </a:p>
          <a:p>
            <a:pPr marL="457200" lvl="1" indent="0">
              <a:buNone/>
            </a:pPr>
            <a:r>
              <a:rPr lang="en-US" dirty="0"/>
              <a:t>			“0/1” – encode this as “1”</a:t>
            </a:r>
          </a:p>
          <a:p>
            <a:pPr marL="457200" lvl="1" indent="0">
              <a:buNone/>
            </a:pPr>
            <a:r>
              <a:rPr lang="en-US" dirty="0"/>
              <a:t>			”1/1” – encode this as “2”</a:t>
            </a:r>
          </a:p>
          <a:p>
            <a:pPr lvl="1"/>
            <a:r>
              <a:rPr lang="en-US" dirty="0"/>
              <a:t>Note this is discrete, but has a very high dimension (since current arrays determine genotype at 1 million sites).</a:t>
            </a:r>
          </a:p>
          <a:p>
            <a:pPr lvl="1"/>
            <a:r>
              <a:rPr lang="en-US" dirty="0"/>
              <a:t>Some sites have low alt allele frequency and are mostly 0/0 with some 0/1, so have low variance.</a:t>
            </a:r>
          </a:p>
          <a:p>
            <a:pPr lvl="1"/>
            <a:r>
              <a:rPr lang="en-US" dirty="0"/>
              <a:t>Some sites have alleles that are more common in specific populations.</a:t>
            </a:r>
            <a:br>
              <a:rPr lang="en-US" dirty="0"/>
            </a:br>
            <a:r>
              <a:rPr lang="en-US" dirty="0"/>
              <a:t>Each individual site may have a small difference in allele frequency between populations, but many sites may be correlated with</a:t>
            </a:r>
          </a:p>
        </p:txBody>
      </p:sp>
    </p:spTree>
    <p:extLst>
      <p:ext uri="{BB962C8B-B14F-4D97-AF65-F5344CB8AC3E}">
        <p14:creationId xmlns:p14="http://schemas.microsoft.com/office/powerpoint/2010/main" val="379957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EE8DB-1F0C-3647-8A32-C1180F477DF8}"/>
              </a:ext>
            </a:extLst>
          </p:cNvPr>
          <p:cNvSpPr>
            <a:spLocks noGrp="1"/>
          </p:cNvSpPr>
          <p:nvPr>
            <p:ph type="title"/>
          </p:nvPr>
        </p:nvSpPr>
        <p:spPr>
          <a:xfrm>
            <a:off x="838200" y="365125"/>
            <a:ext cx="10515600" cy="981761"/>
          </a:xfrm>
        </p:spPr>
        <p:txBody>
          <a:bodyPr/>
          <a:lstStyle/>
          <a:p>
            <a:r>
              <a:rPr lang="en-US" b="1" dirty="0">
                <a:solidFill>
                  <a:schemeClr val="accent1"/>
                </a:solidFill>
                <a:latin typeface="+mn-lt"/>
              </a:rPr>
              <a:t>Another example:</a:t>
            </a:r>
          </a:p>
        </p:txBody>
      </p:sp>
      <p:sp>
        <p:nvSpPr>
          <p:cNvPr id="3" name="Content Placeholder 2">
            <a:extLst>
              <a:ext uri="{FF2B5EF4-FFF2-40B4-BE49-F238E27FC236}">
                <a16:creationId xmlns:a16="http://schemas.microsoft.com/office/drawing/2014/main" id="{833077B1-AF8F-384C-93E4-A68599156766}"/>
              </a:ext>
            </a:extLst>
          </p:cNvPr>
          <p:cNvSpPr>
            <a:spLocks noGrp="1"/>
          </p:cNvSpPr>
          <p:nvPr>
            <p:ph idx="1"/>
          </p:nvPr>
        </p:nvSpPr>
        <p:spPr>
          <a:xfrm>
            <a:off x="566896" y="1463886"/>
            <a:ext cx="8476620" cy="4351338"/>
          </a:xfrm>
        </p:spPr>
        <p:txBody>
          <a:bodyPr/>
          <a:lstStyle/>
          <a:p>
            <a:r>
              <a:rPr lang="en-US" dirty="0"/>
              <a:t>Images = large two-dimensional array of intensities (e.g., 0…256; maybe three numbers per pixel for colors)</a:t>
            </a:r>
          </a:p>
        </p:txBody>
      </p:sp>
      <p:pic>
        <p:nvPicPr>
          <p:cNvPr id="4" name="Picture 3">
            <a:extLst>
              <a:ext uri="{FF2B5EF4-FFF2-40B4-BE49-F238E27FC236}">
                <a16:creationId xmlns:a16="http://schemas.microsoft.com/office/drawing/2014/main" id="{B8F16CCF-42DA-814E-985E-4FE3C707F16A}"/>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6774494" y="3490334"/>
            <a:ext cx="4991100" cy="1605664"/>
          </a:xfrm>
          <a:prstGeom prst="rect">
            <a:avLst/>
          </a:prstGeom>
        </p:spPr>
      </p:pic>
      <p:pic>
        <p:nvPicPr>
          <p:cNvPr id="5" name="Picture 4">
            <a:extLst>
              <a:ext uri="{FF2B5EF4-FFF2-40B4-BE49-F238E27FC236}">
                <a16:creationId xmlns:a16="http://schemas.microsoft.com/office/drawing/2014/main" id="{3F55F7C9-AEFE-AD4D-8C53-8FE2647B7AE4}"/>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466412" y="2577579"/>
            <a:ext cx="6196598" cy="3431174"/>
          </a:xfrm>
          <a:prstGeom prst="rect">
            <a:avLst/>
          </a:prstGeom>
        </p:spPr>
      </p:pic>
      <p:sp>
        <p:nvSpPr>
          <p:cNvPr id="7" name="TextBox 6">
            <a:extLst>
              <a:ext uri="{FF2B5EF4-FFF2-40B4-BE49-F238E27FC236}">
                <a16:creationId xmlns:a16="http://schemas.microsoft.com/office/drawing/2014/main" id="{198FB727-E11D-CE42-B9A3-1366CC0D2E3C}"/>
              </a:ext>
            </a:extLst>
          </p:cNvPr>
          <p:cNvSpPr txBox="1"/>
          <p:nvPr/>
        </p:nvSpPr>
        <p:spPr>
          <a:xfrm>
            <a:off x="675146" y="6003519"/>
            <a:ext cx="6099348" cy="369332"/>
          </a:xfrm>
          <a:prstGeom prst="rect">
            <a:avLst/>
          </a:prstGeom>
          <a:noFill/>
        </p:spPr>
        <p:txBody>
          <a:bodyPr wrap="square">
            <a:spAutoFit/>
          </a:bodyPr>
          <a:lstStyle/>
          <a:p>
            <a:r>
              <a:rPr lang="en-US" dirty="0"/>
              <a:t>https://</a:t>
            </a:r>
            <a:r>
              <a:rPr lang="en-US" dirty="0" err="1"/>
              <a:t>www.ultimate</a:t>
            </a:r>
            <a:r>
              <a:rPr lang="en-US" dirty="0"/>
              <a:t>-photo-</a:t>
            </a:r>
            <a:r>
              <a:rPr lang="en-US" dirty="0" err="1"/>
              <a:t>tips.com</a:t>
            </a:r>
            <a:r>
              <a:rPr lang="en-US" dirty="0"/>
              <a:t>/what-is-a-</a:t>
            </a:r>
            <a:r>
              <a:rPr lang="en-US" dirty="0" err="1"/>
              <a:t>pixel.html</a:t>
            </a:r>
            <a:endParaRPr lang="en-US" dirty="0"/>
          </a:p>
        </p:txBody>
      </p:sp>
      <p:sp>
        <p:nvSpPr>
          <p:cNvPr id="8" name="TextBox 7">
            <a:extLst>
              <a:ext uri="{FF2B5EF4-FFF2-40B4-BE49-F238E27FC236}">
                <a16:creationId xmlns:a16="http://schemas.microsoft.com/office/drawing/2014/main" id="{2F229F6E-D811-6341-915C-B12D2B86BBF7}"/>
              </a:ext>
            </a:extLst>
          </p:cNvPr>
          <p:cNvSpPr txBox="1"/>
          <p:nvPr/>
        </p:nvSpPr>
        <p:spPr>
          <a:xfrm>
            <a:off x="7545148" y="5180426"/>
            <a:ext cx="3449791" cy="369332"/>
          </a:xfrm>
          <a:prstGeom prst="rect">
            <a:avLst/>
          </a:prstGeom>
          <a:noFill/>
        </p:spPr>
        <p:txBody>
          <a:bodyPr wrap="none" rtlCol="0">
            <a:spAutoFit/>
          </a:bodyPr>
          <a:lstStyle/>
          <a:p>
            <a:r>
              <a:rPr lang="en-US" dirty="0"/>
              <a:t>https://</a:t>
            </a:r>
            <a:r>
              <a:rPr lang="en-US" dirty="0" err="1"/>
              <a:t>en.wikipedia.org</a:t>
            </a:r>
            <a:r>
              <a:rPr lang="en-US" dirty="0"/>
              <a:t>/wiki/Pixel</a:t>
            </a:r>
          </a:p>
        </p:txBody>
      </p:sp>
    </p:spTree>
    <p:extLst>
      <p:ext uri="{BB962C8B-B14F-4D97-AF65-F5344CB8AC3E}">
        <p14:creationId xmlns:p14="http://schemas.microsoft.com/office/powerpoint/2010/main" val="23951874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F7648-DDC2-494E-8485-91B4AA2879C0}"/>
              </a:ext>
            </a:extLst>
          </p:cNvPr>
          <p:cNvSpPr>
            <a:spLocks noGrp="1"/>
          </p:cNvSpPr>
          <p:nvPr>
            <p:ph type="title"/>
          </p:nvPr>
        </p:nvSpPr>
        <p:spPr/>
        <p:txBody>
          <a:bodyPr/>
          <a:lstStyle/>
          <a:p>
            <a:r>
              <a:rPr lang="en-US" b="1" dirty="0">
                <a:solidFill>
                  <a:schemeClr val="accent1"/>
                </a:solidFill>
                <a:latin typeface="+mn-lt"/>
              </a:rPr>
              <a:t>Princi</a:t>
            </a:r>
            <a:r>
              <a:rPr lang="en-US" b="1" u="sng" dirty="0">
                <a:solidFill>
                  <a:schemeClr val="accent1"/>
                </a:solidFill>
                <a:latin typeface="+mn-lt"/>
              </a:rPr>
              <a:t>pal</a:t>
            </a:r>
            <a:r>
              <a:rPr lang="en-US" b="1" dirty="0">
                <a:solidFill>
                  <a:schemeClr val="accent1"/>
                </a:solidFill>
                <a:latin typeface="+mn-lt"/>
              </a:rPr>
              <a:t> component analysis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AD646BB-5F71-7D43-9759-9F6E762FFB77}"/>
                  </a:ext>
                </a:extLst>
              </p:cNvPr>
              <p:cNvSpPr>
                <a:spLocks noGrp="1"/>
              </p:cNvSpPr>
              <p:nvPr>
                <p:ph idx="1"/>
              </p:nvPr>
            </p:nvSpPr>
            <p:spPr>
              <a:xfrm>
                <a:off x="838200" y="1825625"/>
                <a:ext cx="10752438" cy="4351338"/>
              </a:xfrm>
            </p:spPr>
            <p:txBody>
              <a:bodyPr>
                <a:normAutofit lnSpcReduction="10000"/>
              </a:bodyPr>
              <a:lstStyle/>
              <a:p>
                <a:r>
                  <a:rPr lang="en-US" dirty="0"/>
                  <a:t>Given a bunch of M variables describing the state of the system</a:t>
                </a:r>
              </a:p>
              <a:p>
                <a:pPr lvl="1"/>
                <a:r>
                  <a:rPr lang="en-US" dirty="0"/>
                  <a:t>E.g., for each experiment k</a:t>
                </a:r>
                <a14:m>
                  <m:oMath xmlns:m="http://schemas.openxmlformats.org/officeDocument/2006/math">
                    <m:r>
                      <a:rPr lang="en-US" b="0" i="1" smtClean="0">
                        <a:latin typeface="Cambria Math" panose="02040503050406030204" pitchFamily="18" charset="0"/>
                      </a:rPr>
                      <m:t>, </m:t>
                    </m:r>
                  </m:oMath>
                </a14:m>
                <a:r>
                  <a:rPr lang="en-US" dirty="0"/>
                  <a:t> list of expression of all M genes</a:t>
                </a:r>
              </a:p>
              <a:p>
                <a:pPr lvl="1"/>
                <a:r>
                  <a:rPr lang="en-US" dirty="0"/>
                  <a:t>For each individual k</a:t>
                </a:r>
                <a14:m>
                  <m:oMath xmlns:m="http://schemas.openxmlformats.org/officeDocument/2006/math">
                    <m:r>
                      <a:rPr lang="en-US" b="0" i="1" smtClean="0">
                        <a:latin typeface="Cambria Math" panose="02040503050406030204" pitchFamily="18" charset="0"/>
                      </a:rPr>
                      <m:t>, </m:t>
                    </m:r>
                  </m:oMath>
                </a14:m>
                <a:r>
                  <a:rPr lang="en-US" dirty="0"/>
                  <a:t> list of genotype of all variable sites (0/0=0; 0/1=1; 1/1=2)</a:t>
                </a:r>
              </a:p>
              <a:p>
                <a:r>
                  <a:rPr lang="en-US" dirty="0"/>
                  <a:t>(ideally normally distributed, but may be correlated)</a:t>
                </a:r>
              </a:p>
              <a:p>
                <a:r>
                  <a:rPr lang="en-US" dirty="0"/>
                  <a:t>Transform them into a </a:t>
                </a:r>
                <a:r>
                  <a:rPr lang="en-US" b="1" dirty="0"/>
                  <a:t>new</a:t>
                </a:r>
                <a:r>
                  <a:rPr lang="en-US" dirty="0"/>
                  <a:t> set of M variables (“principal components”) that are organized so that most of the variance in the original variables is contained in the first few principal components.</a:t>
                </a:r>
              </a:p>
              <a:p>
                <a:r>
                  <a:rPr lang="en-US" dirty="0"/>
                  <a:t>The transformation is linear: new variables are linear combinations of the original variables</a:t>
                </a:r>
              </a:p>
              <a:p>
                <a:r>
                  <a:rPr lang="en-US" dirty="0"/>
                  <a:t>This means (among other things) that we can go back and forth</a:t>
                </a:r>
              </a:p>
              <a:p>
                <a:endParaRPr lang="en-US" dirty="0"/>
              </a:p>
            </p:txBody>
          </p:sp>
        </mc:Choice>
        <mc:Fallback>
          <p:sp>
            <p:nvSpPr>
              <p:cNvPr id="3" name="Content Placeholder 2">
                <a:extLst>
                  <a:ext uri="{FF2B5EF4-FFF2-40B4-BE49-F238E27FC236}">
                    <a16:creationId xmlns:a16="http://schemas.microsoft.com/office/drawing/2014/main" id="{1AD646BB-5F71-7D43-9759-9F6E762FFB77}"/>
                  </a:ext>
                </a:extLst>
              </p:cNvPr>
              <p:cNvSpPr>
                <a:spLocks noGrp="1" noRot="1" noChangeAspect="1" noMove="1" noResize="1" noEditPoints="1" noAdjustHandles="1" noChangeArrowheads="1" noChangeShapeType="1" noTextEdit="1"/>
              </p:cNvSpPr>
              <p:nvPr>
                <p:ph idx="1"/>
              </p:nvPr>
            </p:nvSpPr>
            <p:spPr>
              <a:xfrm>
                <a:off x="838200" y="1825625"/>
                <a:ext cx="10752438" cy="4351338"/>
              </a:xfrm>
              <a:blipFill>
                <a:blip r:embed="rId2"/>
                <a:stretch>
                  <a:fillRect l="-1063" t="-3198" r="-1417"/>
                </a:stretch>
              </a:blipFill>
            </p:spPr>
            <p:txBody>
              <a:bodyPr/>
              <a:lstStyle/>
              <a:p>
                <a:r>
                  <a:rPr lang="en-US">
                    <a:noFill/>
                  </a:rPr>
                  <a:t> </a:t>
                </a:r>
              </a:p>
            </p:txBody>
          </p:sp>
        </mc:Fallback>
      </mc:AlternateContent>
    </p:spTree>
    <p:extLst>
      <p:ext uri="{BB962C8B-B14F-4D97-AF65-F5344CB8AC3E}">
        <p14:creationId xmlns:p14="http://schemas.microsoft.com/office/powerpoint/2010/main" val="1061411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C6CA7-E4AC-114E-A5AE-33A2DACBE9E9}"/>
              </a:ext>
            </a:extLst>
          </p:cNvPr>
          <p:cNvSpPr>
            <a:spLocks noGrp="1"/>
          </p:cNvSpPr>
          <p:nvPr>
            <p:ph type="title"/>
          </p:nvPr>
        </p:nvSpPr>
        <p:spPr>
          <a:xfrm>
            <a:off x="375781" y="365125"/>
            <a:ext cx="11260898" cy="1325563"/>
          </a:xfrm>
        </p:spPr>
        <p:txBody>
          <a:bodyPr>
            <a:noAutofit/>
          </a:bodyPr>
          <a:lstStyle/>
          <a:p>
            <a:r>
              <a:rPr lang="en-US" sz="3600" b="1" dirty="0">
                <a:solidFill>
                  <a:schemeClr val="accent1"/>
                </a:solidFill>
                <a:latin typeface="+mn-lt"/>
              </a:rPr>
              <a:t>“Eigenvectors” = natural axes of a (covariance) matrix</a:t>
            </a:r>
            <a:br>
              <a:rPr lang="en-US" sz="3600" dirty="0">
                <a:solidFill>
                  <a:schemeClr val="accent1"/>
                </a:solidFill>
              </a:rPr>
            </a:br>
            <a:endParaRPr lang="en-US" sz="3600" dirty="0">
              <a:solidFill>
                <a:schemeClr val="accent1"/>
              </a:solidFill>
            </a:endParaRPr>
          </a:p>
        </p:txBody>
      </p:sp>
      <p:pic>
        <p:nvPicPr>
          <p:cNvPr id="5" name="Content Placeholder 4">
            <a:extLst>
              <a:ext uri="{FF2B5EF4-FFF2-40B4-BE49-F238E27FC236}">
                <a16:creationId xmlns:a16="http://schemas.microsoft.com/office/drawing/2014/main" id="{3AA0F68C-DDE1-1A4E-AC9D-09B9D70B56A7}"/>
              </a:ext>
            </a:extLst>
          </p:cNvPr>
          <p:cNvPicPr>
            <a:picLocks noGrp="1" noChangeAspect="1"/>
          </p:cNvPicPr>
          <p:nvPr>
            <p:ph idx="1"/>
          </p:nvPr>
        </p:nvPicPr>
        <p:blipFill>
          <a:blip r:embed="rId2"/>
          <a:stretch>
            <a:fillRect/>
          </a:stretch>
        </p:blipFill>
        <p:spPr>
          <a:xfrm>
            <a:off x="707152" y="1690688"/>
            <a:ext cx="6143065" cy="4351338"/>
          </a:xfrm>
        </p:spPr>
      </p:pic>
      <p:sp>
        <p:nvSpPr>
          <p:cNvPr id="6" name="TextBox 5">
            <a:extLst>
              <a:ext uri="{FF2B5EF4-FFF2-40B4-BE49-F238E27FC236}">
                <a16:creationId xmlns:a16="http://schemas.microsoft.com/office/drawing/2014/main" id="{501FB56E-87F2-E842-9859-1AC0C6EAD0B8}"/>
              </a:ext>
            </a:extLst>
          </p:cNvPr>
          <p:cNvSpPr txBox="1"/>
          <p:nvPr/>
        </p:nvSpPr>
        <p:spPr>
          <a:xfrm>
            <a:off x="7214992" y="2279737"/>
            <a:ext cx="3995803" cy="954107"/>
          </a:xfrm>
          <a:prstGeom prst="rect">
            <a:avLst/>
          </a:prstGeom>
          <a:noFill/>
        </p:spPr>
        <p:txBody>
          <a:bodyPr wrap="square" rtlCol="0">
            <a:spAutoFit/>
          </a:bodyPr>
          <a:lstStyle/>
          <a:p>
            <a:r>
              <a:rPr lang="en-US" sz="2800" dirty="0" err="1"/>
              <a:t>Cov</a:t>
            </a:r>
            <a:r>
              <a:rPr lang="en-US" sz="2800" dirty="0"/>
              <a:t> * u = A * u</a:t>
            </a:r>
          </a:p>
          <a:p>
            <a:r>
              <a:rPr lang="en-US" sz="2800" dirty="0" err="1"/>
              <a:t>Cov</a:t>
            </a:r>
            <a:r>
              <a:rPr lang="en-US" sz="2800" dirty="0"/>
              <a:t> * v = B * v</a:t>
            </a:r>
          </a:p>
        </p:txBody>
      </p:sp>
    </p:spTree>
    <p:extLst>
      <p:ext uri="{BB962C8B-B14F-4D97-AF65-F5344CB8AC3E}">
        <p14:creationId xmlns:p14="http://schemas.microsoft.com/office/powerpoint/2010/main" val="3534852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DA0B0-B855-9244-A50C-355FE4D54C5A}"/>
              </a:ext>
            </a:extLst>
          </p:cNvPr>
          <p:cNvSpPr>
            <a:spLocks noGrp="1"/>
          </p:cNvSpPr>
          <p:nvPr>
            <p:ph type="title"/>
          </p:nvPr>
        </p:nvSpPr>
        <p:spPr>
          <a:xfrm>
            <a:off x="785539" y="429201"/>
            <a:ext cx="10515600" cy="721979"/>
          </a:xfrm>
        </p:spPr>
        <p:txBody>
          <a:bodyPr>
            <a:normAutofit/>
          </a:bodyPr>
          <a:lstStyle/>
          <a:p>
            <a:r>
              <a:rPr lang="en-US" sz="3600" b="1" dirty="0">
                <a:solidFill>
                  <a:schemeClr val="accent1"/>
                </a:solidFill>
                <a:latin typeface="+mn-lt"/>
              </a:rPr>
              <a:t>Simplest example: two correlated variables</a:t>
            </a:r>
          </a:p>
        </p:txBody>
      </p:sp>
      <p:pic>
        <p:nvPicPr>
          <p:cNvPr id="5" name="Content Placeholder 4">
            <a:extLst>
              <a:ext uri="{FF2B5EF4-FFF2-40B4-BE49-F238E27FC236}">
                <a16:creationId xmlns:a16="http://schemas.microsoft.com/office/drawing/2014/main" id="{3F1FE18A-7099-9A47-B2CB-FF18476590E0}"/>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574307" y="1417852"/>
            <a:ext cx="4420164" cy="4351338"/>
          </a:xfrm>
        </p:spPr>
      </p:pic>
      <p:pic>
        <p:nvPicPr>
          <p:cNvPr id="10" name="Picture 9">
            <a:extLst>
              <a:ext uri="{FF2B5EF4-FFF2-40B4-BE49-F238E27FC236}">
                <a16:creationId xmlns:a16="http://schemas.microsoft.com/office/drawing/2014/main" id="{F071CD13-3977-444B-990D-FDA0604A0B91}"/>
              </a:ext>
            </a:extLst>
          </p:cNvPr>
          <p:cNvPicPr>
            <a:picLocks noChangeAspect="1"/>
          </p:cNvPicPr>
          <p:nvPr/>
        </p:nvPicPr>
        <p:blipFill>
          <a:blip r:embed="rId4"/>
          <a:stretch>
            <a:fillRect/>
          </a:stretch>
        </p:blipFill>
        <p:spPr>
          <a:xfrm>
            <a:off x="7711180" y="1794027"/>
            <a:ext cx="3962400" cy="3598988"/>
          </a:xfrm>
          <a:prstGeom prst="rect">
            <a:avLst/>
          </a:prstGeom>
        </p:spPr>
      </p:pic>
      <p:sp>
        <p:nvSpPr>
          <p:cNvPr id="11" name="TextBox 10">
            <a:extLst>
              <a:ext uri="{FF2B5EF4-FFF2-40B4-BE49-F238E27FC236}">
                <a16:creationId xmlns:a16="http://schemas.microsoft.com/office/drawing/2014/main" id="{223BE6A8-5E6A-254D-8B54-1FCD88CD1184}"/>
              </a:ext>
            </a:extLst>
          </p:cNvPr>
          <p:cNvSpPr txBox="1"/>
          <p:nvPr/>
        </p:nvSpPr>
        <p:spPr>
          <a:xfrm>
            <a:off x="4913867" y="2374845"/>
            <a:ext cx="2258945" cy="2031325"/>
          </a:xfrm>
          <a:prstGeom prst="rect">
            <a:avLst/>
          </a:prstGeom>
          <a:noFill/>
        </p:spPr>
        <p:txBody>
          <a:bodyPr wrap="square" rtlCol="0">
            <a:spAutoFit/>
          </a:bodyPr>
          <a:lstStyle/>
          <a:p>
            <a:r>
              <a:rPr lang="en-US" b="1" dirty="0"/>
              <a:t>Rotate</a:t>
            </a:r>
            <a:r>
              <a:rPr lang="en-US" dirty="0"/>
              <a:t> so that the new x-axis aligns with the direction of most co-variance</a:t>
            </a:r>
          </a:p>
          <a:p>
            <a:r>
              <a:rPr lang="en-US" b="1" dirty="0"/>
              <a:t>Stretch </a:t>
            </a:r>
            <a:r>
              <a:rPr lang="en-US" dirty="0"/>
              <a:t>so that each of the new axes has the same variance.</a:t>
            </a:r>
          </a:p>
        </p:txBody>
      </p:sp>
      <p:cxnSp>
        <p:nvCxnSpPr>
          <p:cNvPr id="13" name="Straight Connector 12">
            <a:extLst>
              <a:ext uri="{FF2B5EF4-FFF2-40B4-BE49-F238E27FC236}">
                <a16:creationId xmlns:a16="http://schemas.microsoft.com/office/drawing/2014/main" id="{3A66B5F9-B045-B74B-B0E9-4B2B6C5E99BE}"/>
              </a:ext>
            </a:extLst>
          </p:cNvPr>
          <p:cNvCxnSpPr/>
          <p:nvPr/>
        </p:nvCxnSpPr>
        <p:spPr>
          <a:xfrm>
            <a:off x="7352268" y="3519379"/>
            <a:ext cx="4691449" cy="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F53342D-C65D-0444-8BA1-8F5ED4D8E8CE}"/>
              </a:ext>
            </a:extLst>
          </p:cNvPr>
          <p:cNvCxnSpPr>
            <a:cxnSpLocks/>
          </p:cNvCxnSpPr>
          <p:nvPr/>
        </p:nvCxnSpPr>
        <p:spPr>
          <a:xfrm>
            <a:off x="9502344" y="1694753"/>
            <a:ext cx="0" cy="3797535"/>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7B3D0C0-066E-A844-9B63-08A252561AD7}"/>
              </a:ext>
            </a:extLst>
          </p:cNvPr>
          <p:cNvCxnSpPr/>
          <p:nvPr/>
        </p:nvCxnSpPr>
        <p:spPr>
          <a:xfrm>
            <a:off x="2051220" y="2755552"/>
            <a:ext cx="1692876" cy="1272746"/>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6546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DA0B0-B855-9244-A50C-355FE4D54C5A}"/>
              </a:ext>
            </a:extLst>
          </p:cNvPr>
          <p:cNvSpPr>
            <a:spLocks noGrp="1"/>
          </p:cNvSpPr>
          <p:nvPr>
            <p:ph type="title"/>
          </p:nvPr>
        </p:nvSpPr>
        <p:spPr>
          <a:xfrm>
            <a:off x="838200" y="427771"/>
            <a:ext cx="10515600" cy="721979"/>
          </a:xfrm>
        </p:spPr>
        <p:txBody>
          <a:bodyPr>
            <a:normAutofit/>
          </a:bodyPr>
          <a:lstStyle/>
          <a:p>
            <a:r>
              <a:rPr lang="en-US" sz="3600" b="1" dirty="0">
                <a:solidFill>
                  <a:schemeClr val="accent1"/>
                </a:solidFill>
                <a:latin typeface="+mn-lt"/>
              </a:rPr>
              <a:t>Simplest example: two correlated variables</a:t>
            </a:r>
          </a:p>
        </p:txBody>
      </p:sp>
      <p:pic>
        <p:nvPicPr>
          <p:cNvPr id="5" name="Content Placeholder 4">
            <a:extLst>
              <a:ext uri="{FF2B5EF4-FFF2-40B4-BE49-F238E27FC236}">
                <a16:creationId xmlns:a16="http://schemas.microsoft.com/office/drawing/2014/main" id="{3F1FE18A-7099-9A47-B2CB-FF18476590E0}"/>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648448" y="1615559"/>
            <a:ext cx="4420164" cy="4351338"/>
          </a:xfrm>
        </p:spPr>
      </p:pic>
      <p:pic>
        <p:nvPicPr>
          <p:cNvPr id="10" name="Picture 9">
            <a:extLst>
              <a:ext uri="{FF2B5EF4-FFF2-40B4-BE49-F238E27FC236}">
                <a16:creationId xmlns:a16="http://schemas.microsoft.com/office/drawing/2014/main" id="{F071CD13-3977-444B-990D-FDA0604A0B91}"/>
              </a:ext>
            </a:extLst>
          </p:cNvPr>
          <p:cNvPicPr>
            <a:picLocks noChangeAspect="1"/>
          </p:cNvPicPr>
          <p:nvPr/>
        </p:nvPicPr>
        <p:blipFill>
          <a:blip r:embed="rId4"/>
          <a:stretch>
            <a:fillRect/>
          </a:stretch>
        </p:blipFill>
        <p:spPr>
          <a:xfrm>
            <a:off x="7785321" y="1991734"/>
            <a:ext cx="3962400" cy="3598988"/>
          </a:xfrm>
          <a:prstGeom prst="rect">
            <a:avLst/>
          </a:prstGeom>
        </p:spPr>
      </p:pic>
      <p:cxnSp>
        <p:nvCxnSpPr>
          <p:cNvPr id="13" name="Straight Connector 12">
            <a:extLst>
              <a:ext uri="{FF2B5EF4-FFF2-40B4-BE49-F238E27FC236}">
                <a16:creationId xmlns:a16="http://schemas.microsoft.com/office/drawing/2014/main" id="{3A66B5F9-B045-B74B-B0E9-4B2B6C5E99BE}"/>
              </a:ext>
            </a:extLst>
          </p:cNvPr>
          <p:cNvCxnSpPr/>
          <p:nvPr/>
        </p:nvCxnSpPr>
        <p:spPr>
          <a:xfrm>
            <a:off x="7426409" y="3717086"/>
            <a:ext cx="4691449" cy="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F53342D-C65D-0444-8BA1-8F5ED4D8E8CE}"/>
              </a:ext>
            </a:extLst>
          </p:cNvPr>
          <p:cNvCxnSpPr>
            <a:cxnSpLocks/>
          </p:cNvCxnSpPr>
          <p:nvPr/>
        </p:nvCxnSpPr>
        <p:spPr>
          <a:xfrm>
            <a:off x="9576485" y="1892460"/>
            <a:ext cx="0" cy="3797535"/>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E8EA808E-8C4C-B442-A350-2A5757DDF543}"/>
              </a:ext>
            </a:extLst>
          </p:cNvPr>
          <p:cNvSpPr txBox="1"/>
          <p:nvPr/>
        </p:nvSpPr>
        <p:spPr>
          <a:xfrm>
            <a:off x="2858530" y="1332037"/>
            <a:ext cx="4988010" cy="369332"/>
          </a:xfrm>
          <a:prstGeom prst="rect">
            <a:avLst/>
          </a:prstGeom>
          <a:solidFill>
            <a:schemeClr val="bg1"/>
          </a:solidFill>
          <a:ln>
            <a:solidFill>
              <a:srgbClr val="7030A0"/>
            </a:solidFill>
          </a:ln>
        </p:spPr>
        <p:txBody>
          <a:bodyPr wrap="square" rtlCol="0">
            <a:spAutoFit/>
          </a:bodyPr>
          <a:lstStyle/>
          <a:p>
            <a:r>
              <a:rPr lang="en-US" b="1" dirty="0"/>
              <a:t>“First” </a:t>
            </a:r>
            <a:r>
              <a:rPr lang="en-US" dirty="0"/>
              <a:t>principal component = a*x1 + b*x2</a:t>
            </a:r>
          </a:p>
        </p:txBody>
      </p:sp>
      <p:sp>
        <p:nvSpPr>
          <p:cNvPr id="17" name="TextBox 16">
            <a:extLst>
              <a:ext uri="{FF2B5EF4-FFF2-40B4-BE49-F238E27FC236}">
                <a16:creationId xmlns:a16="http://schemas.microsoft.com/office/drawing/2014/main" id="{487B0600-AF05-4045-8BEB-16824EA11AA8}"/>
              </a:ext>
            </a:extLst>
          </p:cNvPr>
          <p:cNvSpPr txBox="1"/>
          <p:nvPr/>
        </p:nvSpPr>
        <p:spPr>
          <a:xfrm>
            <a:off x="4817918" y="1691059"/>
            <a:ext cx="3028622" cy="923330"/>
          </a:xfrm>
          <a:prstGeom prst="rect">
            <a:avLst/>
          </a:prstGeom>
          <a:solidFill>
            <a:schemeClr val="bg1"/>
          </a:solidFill>
          <a:ln>
            <a:solidFill>
              <a:srgbClr val="7030A0"/>
            </a:solidFill>
          </a:ln>
        </p:spPr>
        <p:txBody>
          <a:bodyPr wrap="square" rtlCol="0">
            <a:spAutoFit/>
          </a:bodyPr>
          <a:lstStyle/>
          <a:p>
            <a:r>
              <a:rPr lang="en-US" dirty="0"/>
              <a:t>Where </a:t>
            </a:r>
            <a:r>
              <a:rPr lang="en-US" b="1" dirty="0"/>
              <a:t>a</a:t>
            </a:r>
            <a:r>
              <a:rPr lang="en-US" dirty="0"/>
              <a:t> and </a:t>
            </a:r>
            <a:r>
              <a:rPr lang="en-US" b="1" dirty="0"/>
              <a:t>b</a:t>
            </a:r>
            <a:r>
              <a:rPr lang="en-US" dirty="0"/>
              <a:t> are chosen to account for the most overall variance in the data</a:t>
            </a:r>
          </a:p>
        </p:txBody>
      </p:sp>
      <p:sp>
        <p:nvSpPr>
          <p:cNvPr id="3" name="Rectangle 2">
            <a:extLst>
              <a:ext uri="{FF2B5EF4-FFF2-40B4-BE49-F238E27FC236}">
                <a16:creationId xmlns:a16="http://schemas.microsoft.com/office/drawing/2014/main" id="{C2166148-D7C8-A646-B8EC-EE5E762A94E5}"/>
              </a:ext>
            </a:extLst>
          </p:cNvPr>
          <p:cNvSpPr/>
          <p:nvPr/>
        </p:nvSpPr>
        <p:spPr>
          <a:xfrm>
            <a:off x="3301786" y="4896416"/>
            <a:ext cx="4483535" cy="369332"/>
          </a:xfrm>
          <a:prstGeom prst="rect">
            <a:avLst/>
          </a:prstGeom>
          <a:ln>
            <a:solidFill>
              <a:schemeClr val="accent2"/>
            </a:solidFill>
          </a:ln>
        </p:spPr>
        <p:txBody>
          <a:bodyPr wrap="none">
            <a:spAutoFit/>
          </a:bodyPr>
          <a:lstStyle/>
          <a:p>
            <a:r>
              <a:rPr lang="en-US" b="1" dirty="0"/>
              <a:t>“Second” </a:t>
            </a:r>
            <a:r>
              <a:rPr lang="en-US" dirty="0"/>
              <a:t>principal component = b*x1 - a*x2</a:t>
            </a:r>
          </a:p>
        </p:txBody>
      </p:sp>
      <p:sp>
        <p:nvSpPr>
          <p:cNvPr id="12" name="TextBox 11">
            <a:extLst>
              <a:ext uri="{FF2B5EF4-FFF2-40B4-BE49-F238E27FC236}">
                <a16:creationId xmlns:a16="http://schemas.microsoft.com/office/drawing/2014/main" id="{93FD5279-85DD-E24C-BB82-87C9EC4F618A}"/>
              </a:ext>
            </a:extLst>
          </p:cNvPr>
          <p:cNvSpPr txBox="1"/>
          <p:nvPr/>
        </p:nvSpPr>
        <p:spPr>
          <a:xfrm>
            <a:off x="4823488" y="5257056"/>
            <a:ext cx="2961829" cy="1200329"/>
          </a:xfrm>
          <a:prstGeom prst="rect">
            <a:avLst/>
          </a:prstGeom>
          <a:solidFill>
            <a:schemeClr val="bg1"/>
          </a:solidFill>
          <a:ln>
            <a:solidFill>
              <a:schemeClr val="accent2"/>
            </a:solidFill>
          </a:ln>
        </p:spPr>
        <p:txBody>
          <a:bodyPr wrap="square" rtlCol="0">
            <a:spAutoFit/>
          </a:bodyPr>
          <a:lstStyle/>
          <a:p>
            <a:r>
              <a:rPr lang="en-US" dirty="0"/>
              <a:t>Perpendicular to the first component, so that variation in second component is independent of the first</a:t>
            </a:r>
          </a:p>
        </p:txBody>
      </p:sp>
      <p:cxnSp>
        <p:nvCxnSpPr>
          <p:cNvPr id="6" name="Straight Connector 5">
            <a:extLst>
              <a:ext uri="{FF2B5EF4-FFF2-40B4-BE49-F238E27FC236}">
                <a16:creationId xmlns:a16="http://schemas.microsoft.com/office/drawing/2014/main" id="{C636DBEB-71BE-8543-9924-83A43A4499D5}"/>
              </a:ext>
            </a:extLst>
          </p:cNvPr>
          <p:cNvCxnSpPr/>
          <p:nvPr/>
        </p:nvCxnSpPr>
        <p:spPr>
          <a:xfrm>
            <a:off x="2125362" y="2928550"/>
            <a:ext cx="1692876" cy="1272746"/>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1593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C6DCC-B75D-054F-8FE2-F82E3133B30B}"/>
              </a:ext>
            </a:extLst>
          </p:cNvPr>
          <p:cNvSpPr>
            <a:spLocks noGrp="1"/>
          </p:cNvSpPr>
          <p:nvPr>
            <p:ph type="title"/>
          </p:nvPr>
        </p:nvSpPr>
        <p:spPr/>
        <p:txBody>
          <a:bodyPr/>
          <a:lstStyle/>
          <a:p>
            <a:r>
              <a:rPr lang="en-US" b="1" dirty="0">
                <a:solidFill>
                  <a:schemeClr val="accent1"/>
                </a:solidFill>
                <a:latin typeface="+mn-lt"/>
              </a:rPr>
              <a:t>Under the hood …</a:t>
            </a:r>
          </a:p>
        </p:txBody>
      </p:sp>
      <p:sp>
        <p:nvSpPr>
          <p:cNvPr id="3" name="Content Placeholder 2">
            <a:extLst>
              <a:ext uri="{FF2B5EF4-FFF2-40B4-BE49-F238E27FC236}">
                <a16:creationId xmlns:a16="http://schemas.microsoft.com/office/drawing/2014/main" id="{21BA4070-876D-DC48-87CE-5201015AE6D9}"/>
              </a:ext>
            </a:extLst>
          </p:cNvPr>
          <p:cNvSpPr>
            <a:spLocks noGrp="1"/>
          </p:cNvSpPr>
          <p:nvPr>
            <p:ph idx="1"/>
          </p:nvPr>
        </p:nvSpPr>
        <p:spPr/>
        <p:txBody>
          <a:bodyPr>
            <a:normAutofit fontScale="92500" lnSpcReduction="20000"/>
          </a:bodyPr>
          <a:lstStyle/>
          <a:p>
            <a:r>
              <a:rPr lang="en-US" dirty="0"/>
              <a:t>Compute the Covariance matrix between all the original variables</a:t>
            </a:r>
          </a:p>
          <a:p>
            <a:r>
              <a:rPr lang="en-US" dirty="0"/>
              <a:t>Linear transformation = eigenvector decomposition</a:t>
            </a:r>
          </a:p>
          <a:p>
            <a:r>
              <a:rPr lang="en-US" dirty="0"/>
              <a:t>Can be done progressively:</a:t>
            </a:r>
          </a:p>
          <a:p>
            <a:pPr marL="914400" lvl="1" indent="-457200">
              <a:buFont typeface="+mj-lt"/>
              <a:buAutoNum type="arabicPeriod"/>
            </a:pPr>
            <a:r>
              <a:rPr lang="en-US" dirty="0"/>
              <a:t>Find the values a, b, c, d, …. that maximize the variance of </a:t>
            </a:r>
          </a:p>
          <a:p>
            <a:pPr marL="914400" lvl="2" indent="0">
              <a:buNone/>
            </a:pPr>
            <a:r>
              <a:rPr lang="en-US" dirty="0"/>
              <a:t>		</a:t>
            </a:r>
            <a:r>
              <a:rPr lang="en-US" sz="2600" dirty="0"/>
              <a:t>PC</a:t>
            </a:r>
            <a:r>
              <a:rPr lang="en-US" sz="3000" baseline="-25000" dirty="0"/>
              <a:t>1</a:t>
            </a:r>
            <a:r>
              <a:rPr lang="en-US" sz="2600" dirty="0"/>
              <a:t> = a*x</a:t>
            </a:r>
            <a:r>
              <a:rPr lang="en-US" sz="3000" baseline="-25000" dirty="0"/>
              <a:t>1</a:t>
            </a:r>
            <a:r>
              <a:rPr lang="en-US" sz="2600" dirty="0"/>
              <a:t> + b*x</a:t>
            </a:r>
            <a:r>
              <a:rPr lang="en-US" sz="3000" baseline="-25000" dirty="0"/>
              <a:t>2</a:t>
            </a:r>
            <a:r>
              <a:rPr lang="en-US" sz="2600" dirty="0"/>
              <a:t> + c*x</a:t>
            </a:r>
            <a:r>
              <a:rPr lang="en-US" sz="3000" baseline="-25000" dirty="0"/>
              <a:t>3</a:t>
            </a:r>
            <a:r>
              <a:rPr lang="en-US" sz="2600" dirty="0"/>
              <a:t> …</a:t>
            </a:r>
          </a:p>
          <a:p>
            <a:pPr marL="914400" lvl="1" indent="-457200">
              <a:buFont typeface="+mj-lt"/>
              <a:buAutoNum type="arabicPeriod"/>
            </a:pPr>
            <a:r>
              <a:rPr lang="en-US" dirty="0"/>
              <a:t>The remaining N-1 dimensions have no covariance with PCA</a:t>
            </a:r>
            <a:r>
              <a:rPr lang="en-US" baseline="-25000" dirty="0"/>
              <a:t>1</a:t>
            </a:r>
            <a:r>
              <a:rPr lang="en-US" dirty="0"/>
              <a:t>.</a:t>
            </a:r>
          </a:p>
          <a:p>
            <a:pPr marL="914400" lvl="1" indent="-457200">
              <a:buFont typeface="+mj-lt"/>
              <a:buAutoNum type="arabicPeriod"/>
            </a:pPr>
            <a:r>
              <a:rPr lang="en-US" dirty="0"/>
              <a:t>Repeat to get PC</a:t>
            </a:r>
            <a:r>
              <a:rPr lang="en-US" sz="3000" baseline="-25000" dirty="0"/>
              <a:t>2</a:t>
            </a:r>
            <a:r>
              <a:rPr lang="en-US" dirty="0"/>
              <a:t>, PC</a:t>
            </a:r>
            <a:r>
              <a:rPr lang="en-US" sz="3000" baseline="-25000" dirty="0"/>
              <a:t>3</a:t>
            </a:r>
            <a:r>
              <a:rPr lang="en-US" dirty="0"/>
              <a:t>, … until all remaining dimensions are exhausted.</a:t>
            </a:r>
          </a:p>
          <a:p>
            <a:endParaRPr lang="en-US" dirty="0"/>
          </a:p>
          <a:p>
            <a:r>
              <a:rPr lang="en-US" dirty="0"/>
              <a:t>Note: shifting each variable by a constant offset doesn’t have an effect, since covariance is about differences from the mean.  Data will be centered automatically.</a:t>
            </a:r>
          </a:p>
          <a:p>
            <a:r>
              <a:rPr lang="en-US" dirty="0"/>
              <a:t>Each PC accounts for some fraction of the total original variance.</a:t>
            </a:r>
          </a:p>
        </p:txBody>
      </p:sp>
    </p:spTree>
    <p:extLst>
      <p:ext uri="{BB962C8B-B14F-4D97-AF65-F5344CB8AC3E}">
        <p14:creationId xmlns:p14="http://schemas.microsoft.com/office/powerpoint/2010/main" val="2501356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408</TotalTime>
  <Words>1200</Words>
  <Application>Microsoft Macintosh PowerPoint</Application>
  <PresentationFormat>Widescreen</PresentationFormat>
  <Paragraphs>90</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Cambria Math</vt:lpstr>
      <vt:lpstr>Office Theme</vt:lpstr>
      <vt:lpstr>Reducing dimensionality with principal components</vt:lpstr>
      <vt:lpstr>General problem</vt:lpstr>
      <vt:lpstr>Another example:</vt:lpstr>
      <vt:lpstr>Another example:</vt:lpstr>
      <vt:lpstr>Principal component analysis</vt:lpstr>
      <vt:lpstr>“Eigenvectors” = natural axes of a (covariance) matrix </vt:lpstr>
      <vt:lpstr>Simplest example: two correlated variables</vt:lpstr>
      <vt:lpstr>Simplest example: two correlated variables</vt:lpstr>
      <vt:lpstr>Under the hood …</vt:lpstr>
      <vt:lpstr>Jargon</vt:lpstr>
      <vt:lpstr>Each principal component represents some fraction of the total variance</vt:lpstr>
      <vt:lpstr>“Genes mirror geography” Novembre et al., Nature, 2008</vt:lpstr>
      <vt:lpstr>Gene expression in adipose tissue of initially obese individuals before and after weight loss, and after long-term weight management with low calorie diet (LCD)</vt:lpstr>
      <vt:lpstr>Can also be used as a noise-filtering process with high-dimensional data</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Reducing dimensionality with principal components</dc:title>
  <dc:creator>Daniel Rokhsar</dc:creator>
  <cp:lastModifiedBy>Daniel Rokhsar</cp:lastModifiedBy>
  <cp:revision>21</cp:revision>
  <dcterms:created xsi:type="dcterms:W3CDTF">2021-01-27T18:17:44Z</dcterms:created>
  <dcterms:modified xsi:type="dcterms:W3CDTF">2022-01-26T20:17:41Z</dcterms:modified>
</cp:coreProperties>
</file>

<file path=docProps/thumbnail.jpeg>
</file>